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Lst>
  <p:sldSz cx="9144000" cy="5143500"/>
  <p:notesSz cx="6858000" cy="9144000"/>
  <p:embeddedFontLst>
    <p:embeddedFont>
      <p:font typeface="Alfa Slab One" panose="00000500000000000000"/>
      <p:regular r:id="rId36"/>
    </p:embeddedFont>
    <p:embeddedFont>
      <p:font typeface="Proxima Nova"/>
      <p:regular r:id="rId37"/>
    </p:embeddedFont>
    <p:embeddedFont>
      <p:font typeface="Proxima Nova Extrabold" panose="02000506030000020004"/>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8" Type="http://schemas.openxmlformats.org/officeDocument/2006/relationships/font" Target="fonts/font3.fntdata"/><Relationship Id="rId37" Type="http://schemas.openxmlformats.org/officeDocument/2006/relationships/font" Target="fonts/font2.fntdata"/><Relationship Id="rId36" Type="http://schemas.openxmlformats.org/officeDocument/2006/relationships/font" Target="fonts/font1.fntdata"/><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 name="Shape 66"/>
        <p:cNvGrpSpPr/>
        <p:nvPr/>
      </p:nvGrpSpPr>
      <p:grpSpPr>
        <a:xfrm>
          <a:off x="0" y="0"/>
          <a:ext cx="0" cy="0"/>
          <a:chOff x="0" y="0"/>
          <a:chExt cx="0" cy="0"/>
        </a:xfrm>
      </p:grpSpPr>
      <p:sp>
        <p:nvSpPr>
          <p:cNvPr id="67" name="Google Shape;67;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Hi everyone! My name is Yonas, I am one of your TAs for the course intro to deep learning for the spring semester. In this recitation, we will go through data preprocessing which is one of the most important steps to building accurate models in deep learning and generally in machine learning.</a:t>
            </a:r>
            <a:endParaRPr lang="en-GB">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4" name="Shape 124"/>
        <p:cNvGrpSpPr/>
        <p:nvPr/>
      </p:nvGrpSpPr>
      <p:grpSpPr>
        <a:xfrm>
          <a:off x="0" y="0"/>
          <a:ext cx="0" cy="0"/>
          <a:chOff x="0" y="0"/>
          <a:chExt cx="0" cy="0"/>
        </a:xfrm>
      </p:grpSpPr>
      <p:sp>
        <p:nvSpPr>
          <p:cNvPr id="125" name="Google Shape;125;g1c2230e6dfa_0_8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c2230e6dfa_0_8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Even though data with a lot of features is desirable, it also comes with its own problems. Some of them are listed here. </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In order to handle the issues with high dimensional data, we can employ dimensionality reduction techniques such as feature correlation, which calculates the correlation between the target variable and the features to determine feature importance.</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Generally, dimensionality reduction techniques can be grouped into two groups, as shown in the image.</a:t>
            </a:r>
            <a:endParaRPr lang="en-GB">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0" name="Shape 130"/>
        <p:cNvGrpSpPr/>
        <p:nvPr/>
      </p:nvGrpSpPr>
      <p:grpSpPr>
        <a:xfrm>
          <a:off x="0" y="0"/>
          <a:ext cx="0" cy="0"/>
          <a:chOff x="0" y="0"/>
          <a:chExt cx="0" cy="0"/>
        </a:xfrm>
      </p:grpSpPr>
      <p:sp>
        <p:nvSpPr>
          <p:cNvPr id="131" name="Google Shape;131;g1c2230e6dfa_0_79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c2230e6dfa_0_79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6" name="Shape 136"/>
        <p:cNvGrpSpPr/>
        <p:nvPr/>
      </p:nvGrpSpPr>
      <p:grpSpPr>
        <a:xfrm>
          <a:off x="0" y="0"/>
          <a:ext cx="0" cy="0"/>
          <a:chOff x="0" y="0"/>
          <a:chExt cx="0" cy="0"/>
        </a:xfrm>
      </p:grpSpPr>
      <p:sp>
        <p:nvSpPr>
          <p:cNvPr id="137" name="Google Shape;137;g1c2230e6dfa_0_6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c2230e6dfa_0_6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Next, let's discuss data leakage. Data Leakage occurs when data that is not available during prediction is used for training. Some input features are correlated with output or it has part of output while training which won’t be available during inference. </a:t>
            </a:r>
            <a:endParaRPr>
              <a:solidFill>
                <a:schemeClr val="dk1"/>
              </a:solidFill>
            </a:endParaRPr>
          </a:p>
          <a:p>
            <a:pPr marL="0" lvl="0" indent="0" algn="just" rtl="0">
              <a:lnSpc>
                <a:spcPct val="115000"/>
              </a:lnSpc>
              <a:spcBef>
                <a:spcPts val="1600"/>
              </a:spcBef>
              <a:spcAft>
                <a:spcPts val="0"/>
              </a:spcAft>
              <a:buClr>
                <a:schemeClr val="dk1"/>
              </a:buClr>
              <a:buSzPts val="1100"/>
              <a:buFont typeface="Arial" panose="020B0604020202090204"/>
              <a:buNone/>
            </a:pPr>
            <a:r>
              <a:rPr lang="en-GB">
                <a:solidFill>
                  <a:schemeClr val="dk1"/>
                </a:solidFill>
              </a:rPr>
              <a:t>For example, if we want to predict the visit time of a customer on an e-commerce site to improve the recommendation section, we don’t want to include visit history, since we might not have the data during actual inference time.</a:t>
            </a:r>
            <a:endParaRPr>
              <a:solidFill>
                <a:schemeClr val="dk1"/>
              </a:solidFill>
            </a:endParaRPr>
          </a:p>
          <a:p>
            <a:pPr marL="0" lvl="0" indent="0" algn="just" rtl="0">
              <a:lnSpc>
                <a:spcPct val="115000"/>
              </a:lnSpc>
              <a:spcBef>
                <a:spcPts val="1600"/>
              </a:spcBef>
              <a:spcAft>
                <a:spcPts val="1600"/>
              </a:spcAft>
              <a:buClr>
                <a:schemeClr val="dk1"/>
              </a:buClr>
              <a:buSzPts val="1100"/>
              <a:buFont typeface="Arial" panose="020B0604020202090204"/>
              <a:buNone/>
            </a:pPr>
            <a:r>
              <a:rPr lang="en-GB">
                <a:solidFill>
                  <a:schemeClr val="dk1"/>
                </a:solidFill>
              </a:rPr>
              <a:t>In order to prevent data leakage, we can use the following techniques. These are ways to check as well as prevent data leakage in our dataset.</a:t>
            </a:r>
            <a:endParaRPr lang="en-GB">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2" name="Shape 142"/>
        <p:cNvGrpSpPr/>
        <p:nvPr/>
      </p:nvGrpSpPr>
      <p:grpSpPr>
        <a:xfrm>
          <a:off x="0" y="0"/>
          <a:ext cx="0" cy="0"/>
          <a:chOff x="0" y="0"/>
          <a:chExt cx="0" cy="0"/>
        </a:xfrm>
      </p:grpSpPr>
      <p:sp>
        <p:nvSpPr>
          <p:cNvPr id="143" name="Google Shape;143;g1c2230e6dfa_0_6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c2230e6dfa_0_6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1600"/>
              </a:spcAft>
              <a:buNone/>
            </a:pPr>
            <a:r>
              <a:rPr lang="en-GB">
                <a:solidFill>
                  <a:schemeClr val="dk1"/>
                </a:solidFill>
              </a:rPr>
              <a:t>One aspect of machine learning is converting categorical features into numerical values since machines and especially machine learning models need numerical data. Some of the methods that we can use to preprocess categorical data are mentioned here</a:t>
            </a:r>
            <a:endParaRPr lang="en-GB">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8" name="Shape 148"/>
        <p:cNvGrpSpPr/>
        <p:nvPr/>
      </p:nvGrpSpPr>
      <p:grpSpPr>
        <a:xfrm>
          <a:off x="0" y="0"/>
          <a:ext cx="0" cy="0"/>
          <a:chOff x="0" y="0"/>
          <a:chExt cx="0" cy="0"/>
        </a:xfrm>
      </p:grpSpPr>
      <p:sp>
        <p:nvSpPr>
          <p:cNvPr id="149" name="Google Shape;149;g1c2230e6dfa_0_6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c2230e6dfa_0_6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Class imbalance happens when there is an unequal distribution of target classes. This causes the model to have a poor generalization and becomes biased towards the class that has more examples.</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Some of the solutions to handling class imbalance are mentioned here.</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We use oversampling to generate synthetic samples for classes that have less number of instances. We can use duplication, SMOTE - creating synthesis sampling by interpolating existing samples and others.</a:t>
            </a:r>
            <a:endParaRPr lang="en-GB">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4" name="Shape 154"/>
        <p:cNvGrpSpPr/>
        <p:nvPr/>
      </p:nvGrpSpPr>
      <p:grpSpPr>
        <a:xfrm>
          <a:off x="0" y="0"/>
          <a:ext cx="0" cy="0"/>
          <a:chOff x="0" y="0"/>
          <a:chExt cx="0" cy="0"/>
        </a:xfrm>
      </p:grpSpPr>
      <p:sp>
        <p:nvSpPr>
          <p:cNvPr id="155" name="Google Shape;155;g1c2230e6dfa_0_6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c2230e6dfa_0_6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9" name="Shape 159"/>
        <p:cNvGrpSpPr/>
        <p:nvPr/>
      </p:nvGrpSpPr>
      <p:grpSpPr>
        <a:xfrm>
          <a:off x="0" y="0"/>
          <a:ext cx="0" cy="0"/>
          <a:chOff x="0" y="0"/>
          <a:chExt cx="0" cy="0"/>
        </a:xfrm>
      </p:grpSpPr>
      <p:sp>
        <p:nvSpPr>
          <p:cNvPr id="160" name="Google Shape;160;g1c2230e6dfa_0_6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c2230e6dfa_0_6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Now that we have discussed some of the reasons why we preprocess data, next we will talk about some of the libraries that can be used. </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i="1">
                <a:solidFill>
                  <a:schemeClr val="dk1"/>
                </a:solidFill>
              </a:rPr>
              <a:t>PyTorch</a:t>
            </a:r>
            <a:r>
              <a:rPr lang="en-GB">
                <a:solidFill>
                  <a:schemeClr val="dk1"/>
                </a:solidFill>
              </a:rPr>
              <a:t> is the most popular framework for deep learning related tasks. It’s also the framework that we are going to use in this course. PyTorch has the following features for data preprocessing.</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In addition, we can use the following extra libraries for augmentation while loading our data.</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endParaRPr>
              <a:solidFill>
                <a:schemeClr val="dk1"/>
              </a:solidFill>
            </a:endParaRPr>
          </a:p>
          <a:p>
            <a:pPr marL="0" lvl="0" indent="0" algn="just" rtl="0">
              <a:lnSpc>
                <a:spcPct val="115000"/>
              </a:lnSpc>
              <a:spcBef>
                <a:spcPts val="0"/>
              </a:spcBef>
              <a:spcAft>
                <a:spcPts val="0"/>
              </a:spcAft>
              <a:buNone/>
            </a:pPr>
            <a:r>
              <a:rPr lang="en-GB">
                <a:solidFill>
                  <a:schemeClr val="dk1"/>
                </a:solidFill>
              </a:rPr>
              <a:t>Other libraries include </a:t>
            </a:r>
            <a:r>
              <a:rPr lang="en-GB" i="1">
                <a:solidFill>
                  <a:schemeClr val="dk1"/>
                </a:solidFill>
              </a:rPr>
              <a:t>Scikit-learn, Pandas, and NumPy</a:t>
            </a:r>
            <a:r>
              <a:rPr lang="en-GB">
                <a:solidFill>
                  <a:schemeClr val="dk1"/>
                </a:solidFill>
              </a:rPr>
              <a:t>.</a:t>
            </a:r>
            <a:endParaRPr lang="en-GB">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8" name="Shape 168"/>
        <p:cNvGrpSpPr/>
        <p:nvPr/>
      </p:nvGrpSpPr>
      <p:grpSpPr>
        <a:xfrm>
          <a:off x="0" y="0"/>
          <a:ext cx="0" cy="0"/>
          <a:chOff x="0" y="0"/>
          <a:chExt cx="0" cy="0"/>
        </a:xfrm>
      </p:grpSpPr>
      <p:sp>
        <p:nvSpPr>
          <p:cNvPr id="169" name="Google Shape;169;g1c2230e6dfa_0_83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c2230e6dfa_0_83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3" name="Shape 173"/>
        <p:cNvGrpSpPr/>
        <p:nvPr/>
      </p:nvGrpSpPr>
      <p:grpSpPr>
        <a:xfrm>
          <a:off x="0" y="0"/>
          <a:ext cx="0" cy="0"/>
          <a:chOff x="0" y="0"/>
          <a:chExt cx="0" cy="0"/>
        </a:xfrm>
      </p:grpSpPr>
      <p:sp>
        <p:nvSpPr>
          <p:cNvPr id="174" name="Google Shape;174;g1c2230e6dfa_0_60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c2230e6dfa_0_60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One of the areas where deep learning can be applied and as we will see in the course is speech. Speech signals can be understood as a mixture of signals at various frequencies. For models, raw speech signals aren’t always the best source of data to work with because they usually contain noise. </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In addition, continuous data needs discretization at the minimum to be used in machine learning. Reckless discretization can lead to noisy frequency bands, especially the high ones.</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MFCCs are used In order to extract features from a raw audio signal. Next, we will discuss in detail the term, and the steps to extracting MFCCs. We will also go over a code to show you how we can get MFCCs.</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The term MFCC is composed of three terms, Mel Frequency, Cepstral, and Coefficients.</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endParaRPr>
              <a:solidFill>
                <a:schemeClr val="dk1"/>
              </a:solidFill>
            </a:endParaRPr>
          </a:p>
          <a:p>
            <a:pPr marL="0" lvl="0" indent="0" algn="just" rtl="0">
              <a:lnSpc>
                <a:spcPct val="115000"/>
              </a:lnSpc>
              <a:spcBef>
                <a:spcPts val="0"/>
              </a:spcBef>
              <a:spcAft>
                <a:spcPts val="0"/>
              </a:spcAft>
              <a:buNone/>
            </a:pPr>
            <a:r>
              <a:rPr lang="en-GB">
                <a:solidFill>
                  <a:schemeClr val="dk1"/>
                </a:solidFill>
              </a:rPr>
              <a:t>As shown in the figure, the steps to extract MFCCs from the raw signal can be generally divided into 3 stages. Next, we will go through each stage.</a:t>
            </a:r>
            <a:endParaRPr lang="en-GB">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9" name="Shape 179"/>
        <p:cNvGrpSpPr/>
        <p:nvPr/>
      </p:nvGrpSpPr>
      <p:grpSpPr>
        <a:xfrm>
          <a:off x="0" y="0"/>
          <a:ext cx="0" cy="0"/>
          <a:chOff x="0" y="0"/>
          <a:chExt cx="0" cy="0"/>
        </a:xfrm>
      </p:grpSpPr>
      <p:sp>
        <p:nvSpPr>
          <p:cNvPr id="180" name="Google Shape;180;g1c2230e6dfa_0_8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c2230e6dfa_0_8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3" name="Shape 73"/>
        <p:cNvGrpSpPr/>
        <p:nvPr/>
      </p:nvGrpSpPr>
      <p:grpSpPr>
        <a:xfrm>
          <a:off x="0" y="0"/>
          <a:ext cx="0" cy="0"/>
          <a:chOff x="0" y="0"/>
          <a:chExt cx="0" cy="0"/>
        </a:xfrm>
      </p:grpSpPr>
      <p:sp>
        <p:nvSpPr>
          <p:cNvPr id="74" name="Google Shape;74;g1c2230e6dfa_0_50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c2230e6dfa_0_50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5" name="Shape 185"/>
        <p:cNvGrpSpPr/>
        <p:nvPr/>
      </p:nvGrpSpPr>
      <p:grpSpPr>
        <a:xfrm>
          <a:off x="0" y="0"/>
          <a:ext cx="0" cy="0"/>
          <a:chOff x="0" y="0"/>
          <a:chExt cx="0" cy="0"/>
        </a:xfrm>
      </p:grpSpPr>
      <p:sp>
        <p:nvSpPr>
          <p:cNvPr id="186" name="Google Shape;186;g1c2230e6dfa_0_8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c2230e6dfa_0_8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0" name="Shape 190"/>
        <p:cNvGrpSpPr/>
        <p:nvPr/>
      </p:nvGrpSpPr>
      <p:grpSpPr>
        <a:xfrm>
          <a:off x="0" y="0"/>
          <a:ext cx="0" cy="0"/>
          <a:chOff x="0" y="0"/>
          <a:chExt cx="0" cy="0"/>
        </a:xfrm>
      </p:grpSpPr>
      <p:sp>
        <p:nvSpPr>
          <p:cNvPr id="191" name="Google Shape;191;g1c2230e6dfa_0_8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c2230e6dfa_0_8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5" name="Shape 195"/>
        <p:cNvGrpSpPr/>
        <p:nvPr/>
      </p:nvGrpSpPr>
      <p:grpSpPr>
        <a:xfrm>
          <a:off x="0" y="0"/>
          <a:ext cx="0" cy="0"/>
          <a:chOff x="0" y="0"/>
          <a:chExt cx="0" cy="0"/>
        </a:xfrm>
      </p:grpSpPr>
      <p:sp>
        <p:nvSpPr>
          <p:cNvPr id="196" name="Google Shape;196;g1c2230e6dfa_0_86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c2230e6dfa_0_86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1" name="Shape 201"/>
        <p:cNvGrpSpPr/>
        <p:nvPr/>
      </p:nvGrpSpPr>
      <p:grpSpPr>
        <a:xfrm>
          <a:off x="0" y="0"/>
          <a:ext cx="0" cy="0"/>
          <a:chOff x="0" y="0"/>
          <a:chExt cx="0" cy="0"/>
        </a:xfrm>
      </p:grpSpPr>
      <p:sp>
        <p:nvSpPr>
          <p:cNvPr id="202" name="Google Shape;202;g1c2230e6dfa_0_59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c2230e6dfa_0_59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7" name="Shape 207"/>
        <p:cNvGrpSpPr/>
        <p:nvPr/>
      </p:nvGrpSpPr>
      <p:grpSpPr>
        <a:xfrm>
          <a:off x="0" y="0"/>
          <a:ext cx="0" cy="0"/>
          <a:chOff x="0" y="0"/>
          <a:chExt cx="0" cy="0"/>
        </a:xfrm>
      </p:grpSpPr>
      <p:sp>
        <p:nvSpPr>
          <p:cNvPr id="208" name="Google Shape;208;g1c2230e6dfa_0_89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c2230e6dfa_0_89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4" name="Shape 214"/>
        <p:cNvGrpSpPr/>
        <p:nvPr/>
      </p:nvGrpSpPr>
      <p:grpSpPr>
        <a:xfrm>
          <a:off x="0" y="0"/>
          <a:ext cx="0" cy="0"/>
          <a:chOff x="0" y="0"/>
          <a:chExt cx="0" cy="0"/>
        </a:xfrm>
      </p:grpSpPr>
      <p:sp>
        <p:nvSpPr>
          <p:cNvPr id="215" name="Google Shape;215;g1c2230e6dfa_0_8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c2230e6dfa_0_8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1" name="Shape 221"/>
        <p:cNvGrpSpPr/>
        <p:nvPr/>
      </p:nvGrpSpPr>
      <p:grpSpPr>
        <a:xfrm>
          <a:off x="0" y="0"/>
          <a:ext cx="0" cy="0"/>
          <a:chOff x="0" y="0"/>
          <a:chExt cx="0" cy="0"/>
        </a:xfrm>
      </p:grpSpPr>
      <p:sp>
        <p:nvSpPr>
          <p:cNvPr id="222" name="Google Shape;222;g1c2230e6dfa_0_89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c2230e6dfa_0_89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8" name="Shape 228"/>
        <p:cNvGrpSpPr/>
        <p:nvPr/>
      </p:nvGrpSpPr>
      <p:grpSpPr>
        <a:xfrm>
          <a:off x="0" y="0"/>
          <a:ext cx="0" cy="0"/>
          <a:chOff x="0" y="0"/>
          <a:chExt cx="0" cy="0"/>
        </a:xfrm>
      </p:grpSpPr>
      <p:sp>
        <p:nvSpPr>
          <p:cNvPr id="229" name="Google Shape;229;g1c2230e6dfa_0_9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c2230e6dfa_0_9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5" name="Shape 235"/>
        <p:cNvGrpSpPr/>
        <p:nvPr/>
      </p:nvGrpSpPr>
      <p:grpSpPr>
        <a:xfrm>
          <a:off x="0" y="0"/>
          <a:ext cx="0" cy="0"/>
          <a:chOff x="0" y="0"/>
          <a:chExt cx="0" cy="0"/>
        </a:xfrm>
      </p:grpSpPr>
      <p:sp>
        <p:nvSpPr>
          <p:cNvPr id="236" name="Google Shape;236;g1c3533e36b8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c3533e36b8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1" name="Shape 241"/>
        <p:cNvGrpSpPr/>
        <p:nvPr/>
      </p:nvGrpSpPr>
      <p:grpSpPr>
        <a:xfrm>
          <a:off x="0" y="0"/>
          <a:ext cx="0" cy="0"/>
          <a:chOff x="0" y="0"/>
          <a:chExt cx="0" cy="0"/>
        </a:xfrm>
      </p:grpSpPr>
      <p:sp>
        <p:nvSpPr>
          <p:cNvPr id="242" name="Google Shape;242;g1c2230e6dfa_0_8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1c2230e6dfa_0_8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 name="Shape 79"/>
        <p:cNvGrpSpPr/>
        <p:nvPr/>
      </p:nvGrpSpPr>
      <p:grpSpPr>
        <a:xfrm>
          <a:off x="0" y="0"/>
          <a:ext cx="0" cy="0"/>
          <a:chOff x="0" y="0"/>
          <a:chExt cx="0" cy="0"/>
        </a:xfrm>
      </p:grpSpPr>
      <p:sp>
        <p:nvSpPr>
          <p:cNvPr id="80" name="Google Shape;80;g1c2230e6dfa_0_58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1c2230e6dfa_0_58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Why do we need data preprocessing? Machine learning models learn to find patterns from the data that they are trained on. For this, we need to provide datasets that our model can learn from. If we provide the models with some arbitrary random noisy data, which is the case in most datasets in raw form, we will get an arbitrary output as a result. In other words, garbage in - garbage out. Due to this, it’s important to have data that is consistent and standardized so that our machine learning models can learn to understand and interpret the input data to provide accurate predictions.</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For example, if we want to train a machine learning model to predict the prices of a house based on the house’s size and location, the machine will find a pattern that indicates how these two attributes can influence the price of the house. In a more technical term, we can this fitting the model. Thus, how accurately the model can predict the price of a house is dependent on the data we have and the complexity of the model.</a:t>
            </a:r>
            <a:endParaRPr lang="en-GB">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87" name="Shape 87"/>
        <p:cNvGrpSpPr/>
        <p:nvPr/>
      </p:nvGrpSpPr>
      <p:grpSpPr>
        <a:xfrm>
          <a:off x="0" y="0"/>
          <a:ext cx="0" cy="0"/>
          <a:chOff x="0" y="0"/>
          <a:chExt cx="0" cy="0"/>
        </a:xfrm>
      </p:grpSpPr>
      <p:sp>
        <p:nvSpPr>
          <p:cNvPr id="88" name="Google Shape;88;g1c2230e6dfa_0_59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c2230e6dfa_0_59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So data processing is the most step in a machine learning pipeline that takes raw data and transforms it into something useful for it to be used in other pipeline steps like fitting a machine learning model as discussed in the previous example.</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As shown in the figure here, these are the most common steps in a machine learning pipeline. We start with data collection, preprocess our data accordingly, visualize if needed, build and fit the model, and finally evaluate our model.</a:t>
            </a:r>
            <a:endParaRPr>
              <a:solidFill>
                <a:schemeClr val="dk1"/>
              </a:solidFill>
            </a:endParaRPr>
          </a:p>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c2230e6dfa_0_63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c2230e6dfa_0_63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Moving on, data preprocessing is the first step and comes before most steps, after data collection is done. Even though sometimes we might need to show and inspect the raw data, data preprocessing is the first basic step for future pipelines, including fitting our model.</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For example, from the figure, we can see that after the raw data is collected, we preprocess the raw data and the result transformed data is fed into an ML algorithm. </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One thing to notice is that our training and test or inference data should pass through the same preprocessing step to make sure we are using transformed data that has the same structure and standard. Since we want to make an inference on the same type of data on our trained model.</a:t>
            </a:r>
            <a:endParaRPr lang="en-GB">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 name="Shape 101"/>
        <p:cNvGrpSpPr/>
        <p:nvPr/>
      </p:nvGrpSpPr>
      <p:grpSpPr>
        <a:xfrm>
          <a:off x="0" y="0"/>
          <a:ext cx="0" cy="0"/>
          <a:chOff x="0" y="0"/>
          <a:chExt cx="0" cy="0"/>
        </a:xfrm>
      </p:grpSpPr>
      <p:sp>
        <p:nvSpPr>
          <p:cNvPr id="102" name="Google Shape;102;g1c2230e6dfa_0_64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1c2230e6dfa_0_64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Another important thing we need to remember is that, before doing any preprocessing, we have to split our dataset into the train, test, and validation sets. This allows us to avoid data leakage that might be introduced into our validation and test sets. We will discuss more on this later.</a:t>
            </a:r>
            <a:endParaRPr lang="en-GB">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 name="Shape 106"/>
        <p:cNvGrpSpPr/>
        <p:nvPr/>
      </p:nvGrpSpPr>
      <p:grpSpPr>
        <a:xfrm>
          <a:off x="0" y="0"/>
          <a:ext cx="0" cy="0"/>
          <a:chOff x="0" y="0"/>
          <a:chExt cx="0" cy="0"/>
        </a:xfrm>
      </p:grpSpPr>
      <p:sp>
        <p:nvSpPr>
          <p:cNvPr id="107" name="Google Shape;107;g1c2230e6dfa_0_8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1c2230e6dfa_0_8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train on one set and evaluate how our model performs on a test set.</a:t>
            </a:r>
            <a:endParaRPr lang="en-GB"/>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 name="Shape 111"/>
        <p:cNvGrpSpPr/>
        <p:nvPr/>
      </p:nvGrpSpPr>
      <p:grpSpPr>
        <a:xfrm>
          <a:off x="0" y="0"/>
          <a:ext cx="0" cy="0"/>
          <a:chOff x="0" y="0"/>
          <a:chExt cx="0" cy="0"/>
        </a:xfrm>
      </p:grpSpPr>
      <p:sp>
        <p:nvSpPr>
          <p:cNvPr id="112" name="Google Shape;112;g1c2230e6dfa_0_80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1c2230e6dfa_0_80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Next, let’s discuss in detail why we preprocess data. And what happens if we don’t? There are various reseasons why data preprocessing is important in machine learning. Some of them are listed here and we will go through them in detail in the next slides including techniques to handle them.</a:t>
            </a:r>
            <a:endParaRPr>
              <a:solidFill>
                <a:schemeClr val="dk1"/>
              </a:solidFill>
            </a:endParaRPr>
          </a:p>
          <a:p>
            <a:pPr marL="0" lvl="0" indent="0" algn="just" rtl="0">
              <a:lnSpc>
                <a:spcPct val="115000"/>
              </a:lnSpc>
              <a:spcBef>
                <a:spcPts val="0"/>
              </a:spcBef>
              <a:spcAft>
                <a:spcPts val="0"/>
              </a:spcAft>
              <a:buNone/>
            </a:pPr>
            <a:r>
              <a:rPr lang="en-GB">
                <a:solidFill>
                  <a:schemeClr val="dk1"/>
                </a:solidFill>
              </a:rPr>
              <a:t>But first, let’s talk about the figure. The figure shows a set of samples, X as an independent variable and Y as the dependent variable or target variable. As you can see from the figure, some of the values deviate from the general distribution of the data. These values are called outliers. Sometimes these outliers can have an effect on the performance of the model and due to this, it’s important to remove them from our dataset so that they don’t bias our machine learning model.</a:t>
            </a:r>
            <a:endParaRPr sz="1050" i="1">
              <a:solidFill>
                <a:srgbClr val="595959"/>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8" name="Shape 118"/>
        <p:cNvGrpSpPr/>
        <p:nvPr/>
      </p:nvGrpSpPr>
      <p:grpSpPr>
        <a:xfrm>
          <a:off x="0" y="0"/>
          <a:ext cx="0" cy="0"/>
          <a:chOff x="0" y="0"/>
          <a:chExt cx="0" cy="0"/>
        </a:xfrm>
      </p:grpSpPr>
      <p:sp>
        <p:nvSpPr>
          <p:cNvPr id="119" name="Google Shape;119;g1c2230e6dfa_0_81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c2230e6dfa_0_81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panose="020B0604020202090204"/>
              <a:buNone/>
            </a:pPr>
            <a:r>
              <a:rPr lang="en-GB">
                <a:solidFill>
                  <a:schemeClr val="dk1"/>
                </a:solidFill>
              </a:rPr>
              <a:t>One of the main reasons for doing data preprocessing is to clean data. As we mentioned earlier, ML models will give us garbage if the input is garbage. </a:t>
            </a:r>
            <a:endParaRPr>
              <a:solidFill>
                <a:schemeClr val="dk1"/>
              </a:solidFill>
            </a:endParaRPr>
          </a:p>
          <a:p>
            <a:pPr marL="0" lvl="0" indent="0" algn="just" rtl="0">
              <a:lnSpc>
                <a:spcPct val="115000"/>
              </a:lnSpc>
              <a:spcBef>
                <a:spcPts val="0"/>
              </a:spcBef>
              <a:spcAft>
                <a:spcPts val="0"/>
              </a:spcAft>
              <a:buNone/>
            </a:pPr>
            <a:r>
              <a:rPr lang="en-GB">
                <a:solidFill>
                  <a:schemeClr val="dk1"/>
                </a:solidFill>
              </a:rPr>
              <a:t>There are different reasons for cleaning data in the preprocessing stage. We will discuss some of them here.</a:t>
            </a:r>
            <a:endParaRPr>
              <a:solidFill>
                <a:schemeClr val="dk1"/>
              </a:solidFill>
            </a:endParaRPr>
          </a:p>
          <a:p>
            <a:pPr marL="0" lvl="0" indent="0" algn="just" rtl="0">
              <a:lnSpc>
                <a:spcPct val="115000"/>
              </a:lnSpc>
              <a:spcBef>
                <a:spcPts val="0"/>
              </a:spcBef>
              <a:spcAft>
                <a:spcPts val="0"/>
              </a:spcAft>
              <a:buNone/>
            </a:pPr>
            <a:r>
              <a:rPr lang="en-GB" b="1">
                <a:solidFill>
                  <a:schemeClr val="dk1"/>
                </a:solidFill>
              </a:rPr>
              <a:t>First</a:t>
            </a:r>
            <a:r>
              <a:rPr lang="en-GB">
                <a:solidFill>
                  <a:schemeClr val="dk1"/>
                </a:solidFill>
              </a:rPr>
              <a:t>, we might have an uneven range of values. Some features might have naturally very large values, while others are naturally small. This results in the former getting undue importance over the later. </a:t>
            </a:r>
            <a:endParaRPr>
              <a:solidFill>
                <a:schemeClr val="dk1"/>
              </a:solidFill>
            </a:endParaRPr>
          </a:p>
          <a:p>
            <a:pPr marL="0" lvl="0" indent="0" algn="just" rtl="0">
              <a:lnSpc>
                <a:spcPct val="115000"/>
              </a:lnSpc>
              <a:spcBef>
                <a:spcPts val="0"/>
              </a:spcBef>
              <a:spcAft>
                <a:spcPts val="0"/>
              </a:spcAft>
              <a:buNone/>
            </a:pPr>
            <a:r>
              <a:rPr lang="en-GB">
                <a:solidFill>
                  <a:schemeClr val="dk1"/>
                </a:solidFill>
              </a:rPr>
              <a:t>For example, for predicting the price of houses, we will have the area of the house and the year it was built. These two features have different value ranges and need to be transformed to make sure that the model is not biased by one of the features, since machine learning models are sensitive to the scale of the features.</a:t>
            </a:r>
            <a:endParaRPr>
              <a:solidFill>
                <a:schemeClr val="dk1"/>
              </a:solidFill>
            </a:endParaRPr>
          </a:p>
          <a:p>
            <a:pPr marL="0" lvl="0" indent="0" algn="just" rtl="0">
              <a:lnSpc>
                <a:spcPct val="115000"/>
              </a:lnSpc>
              <a:spcBef>
                <a:spcPts val="0"/>
              </a:spcBef>
              <a:spcAft>
                <a:spcPts val="0"/>
              </a:spcAft>
              <a:buNone/>
            </a:pPr>
            <a:endParaRPr>
              <a:solidFill>
                <a:schemeClr val="dk1"/>
              </a:solidFill>
            </a:endParaRPr>
          </a:p>
          <a:p>
            <a:pPr marL="0" lvl="0" indent="0" algn="just" rtl="0">
              <a:lnSpc>
                <a:spcPct val="115000"/>
              </a:lnSpc>
              <a:spcBef>
                <a:spcPts val="0"/>
              </a:spcBef>
              <a:spcAft>
                <a:spcPts val="0"/>
              </a:spcAft>
              <a:buNone/>
            </a:pPr>
            <a:r>
              <a:rPr lang="en-GB">
                <a:solidFill>
                  <a:schemeClr val="dk1"/>
                </a:solidFill>
              </a:rPr>
              <a:t>To mitigate the issue, we can apply two common techniques. The first one is Scaling and the second one is Normalization.</a:t>
            </a:r>
            <a:endParaRPr>
              <a:solidFill>
                <a:schemeClr val="dk1"/>
              </a:solidFill>
            </a:endParaRPr>
          </a:p>
          <a:p>
            <a:pPr marL="0" lvl="0" indent="0" algn="just" rtl="0">
              <a:lnSpc>
                <a:spcPct val="115000"/>
              </a:lnSpc>
              <a:spcBef>
                <a:spcPts val="0"/>
              </a:spcBef>
              <a:spcAft>
                <a:spcPts val="0"/>
              </a:spcAft>
              <a:buNone/>
            </a:pPr>
            <a:endParaRPr>
              <a:solidFill>
                <a:schemeClr val="dk1"/>
              </a:solidFill>
            </a:endParaRPr>
          </a:p>
          <a:p>
            <a:pPr marL="0" lvl="0" indent="0" algn="just" rtl="0">
              <a:lnSpc>
                <a:spcPct val="115000"/>
              </a:lnSpc>
              <a:spcBef>
                <a:spcPts val="0"/>
              </a:spcBef>
              <a:spcAft>
                <a:spcPts val="0"/>
              </a:spcAft>
              <a:buNone/>
            </a:pPr>
            <a:r>
              <a:rPr lang="en-GB" b="1">
                <a:solidFill>
                  <a:schemeClr val="dk1"/>
                </a:solidFill>
              </a:rPr>
              <a:t>Second, </a:t>
            </a:r>
            <a:r>
              <a:rPr lang="en-GB">
                <a:solidFill>
                  <a:schemeClr val="dk1"/>
                </a:solidFill>
              </a:rPr>
              <a:t>Some features of our data might have mismatched features. For example, financial data or house price prediction datasets might have values with different currencies, if the data is collected in different countries. Due to this, it’s important to handle data type mismatches.</a:t>
            </a:r>
            <a:endParaRPr>
              <a:solidFill>
                <a:schemeClr val="dk1"/>
              </a:solidFill>
            </a:endParaRPr>
          </a:p>
          <a:p>
            <a:pPr marL="0" lvl="0" indent="0" algn="just" rtl="0">
              <a:lnSpc>
                <a:spcPct val="115000"/>
              </a:lnSpc>
              <a:spcBef>
                <a:spcPts val="0"/>
              </a:spcBef>
              <a:spcAft>
                <a:spcPts val="0"/>
              </a:spcAft>
              <a:buNone/>
            </a:pPr>
            <a:endParaRPr>
              <a:solidFill>
                <a:schemeClr val="dk1"/>
              </a:solidFill>
            </a:endParaRPr>
          </a:p>
          <a:p>
            <a:pPr marL="0" lvl="0" indent="0" algn="just" rtl="0">
              <a:lnSpc>
                <a:spcPct val="115000"/>
              </a:lnSpc>
              <a:spcBef>
                <a:spcPts val="0"/>
              </a:spcBef>
              <a:spcAft>
                <a:spcPts val="0"/>
              </a:spcAft>
              <a:buNone/>
            </a:pPr>
            <a:r>
              <a:rPr lang="en-GB" b="1">
                <a:solidFill>
                  <a:schemeClr val="dk1"/>
                </a:solidFill>
              </a:rPr>
              <a:t>Third</a:t>
            </a:r>
            <a:r>
              <a:rPr lang="en-GB">
                <a:solidFill>
                  <a:schemeClr val="dk1"/>
                </a:solidFill>
              </a:rPr>
              <a:t>, it is common to have some of the features of the data to have missing values. In this case, we can either impute or ignore the row with missing features. The second method is preferable if we have a large dataset.</a:t>
            </a:r>
            <a:endParaRPr>
              <a:solidFill>
                <a:schemeClr val="dk1"/>
              </a:solidFill>
            </a:endParaRPr>
          </a:p>
          <a:p>
            <a:pPr marL="0" lvl="0" indent="0" algn="just" rtl="0">
              <a:lnSpc>
                <a:spcPct val="115000"/>
              </a:lnSpc>
              <a:spcBef>
                <a:spcPts val="0"/>
              </a:spcBef>
              <a:spcAft>
                <a:spcPts val="0"/>
              </a:spcAft>
              <a:buNone/>
            </a:pPr>
            <a:endParaRPr>
              <a:solidFill>
                <a:schemeClr val="dk1"/>
              </a:solidFill>
            </a:endParaRPr>
          </a:p>
          <a:p>
            <a:pPr marL="0" lvl="0" indent="0" algn="just" rtl="0">
              <a:lnSpc>
                <a:spcPct val="115000"/>
              </a:lnSpc>
              <a:spcBef>
                <a:spcPts val="0"/>
              </a:spcBef>
              <a:spcAft>
                <a:spcPts val="0"/>
              </a:spcAft>
              <a:buNone/>
            </a:pPr>
            <a:r>
              <a:rPr lang="en-GB">
                <a:solidFill>
                  <a:schemeClr val="dk1"/>
                </a:solidFill>
              </a:rPr>
              <a:t>In addition, other than those we discussed above, there are different data cleaning techniques depending on the type of the dataset. If we are working with text data, we need to clean URLs, and stopwords (such as a, an, the, or, and). And if we are working with speech data handling Ummm, err and cases similar to this are important.</a:t>
            </a:r>
            <a:endParaRPr>
              <a:solidFill>
                <a:schemeClr val="dk1"/>
              </a:solidFill>
            </a:endParaRPr>
          </a:p>
          <a:p>
            <a:pPr marL="0" lvl="0" indent="0" algn="just" rtl="0">
              <a:lnSpc>
                <a:spcPct val="115000"/>
              </a:lnSpc>
              <a:spcBef>
                <a:spcPts val="0"/>
              </a:spcBef>
              <a:spcAft>
                <a:spcPts val="0"/>
              </a:spcAft>
              <a:buClr>
                <a:schemeClr val="dk1"/>
              </a:buClr>
              <a:buSzPts val="1100"/>
              <a:buFont typeface="Arial" panose="020B0604020202090204"/>
              <a:buNone/>
            </a:pP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w="76200" cap="flat" cmpd="sng">
            <a:solidFill>
              <a:schemeClr val="dk1"/>
            </a:solidFill>
            <a:prstDash val="solid"/>
            <a:round/>
            <a:headEnd type="none" w="sm" len="sm"/>
            <a:tailEnd type="none" w="sm" len="sm"/>
          </a:ln>
        </p:spPr>
      </p:cxnSp>
      <p:sp>
        <p:nvSpPr>
          <p:cNvPr id="11" name="Google Shape;11;p2"/>
          <p:cNvSpPr txBox="1"/>
          <p:nvPr>
            <p:ph type="ctrTitle"/>
          </p:nvPr>
        </p:nvSpPr>
        <p:spPr>
          <a:xfrm>
            <a:off x="311700" y="595975"/>
            <a:ext cx="8520600" cy="19578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type="subTitle" idx="1"/>
          </p:nvPr>
        </p:nvSpPr>
        <p:spPr>
          <a:xfrm>
            <a:off x="311700" y="3165823"/>
            <a:ext cx="8520600" cy="733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6" name="Shape 46"/>
        <p:cNvGrpSpPr/>
        <p:nvPr/>
      </p:nvGrpSpPr>
      <p:grpSpPr>
        <a:xfrm>
          <a:off x="0" y="0"/>
          <a:ext cx="0" cy="0"/>
          <a:chOff x="0" y="0"/>
          <a:chExt cx="0" cy="0"/>
        </a:xfrm>
      </p:grpSpPr>
      <p:sp>
        <p:nvSpPr>
          <p:cNvPr id="47" name="Google Shape;47;p11"/>
          <p:cNvSpPr txBox="1"/>
          <p:nvPr>
            <p:ph type="title" hasCustomPrompt="1"/>
          </p:nvPr>
        </p:nvSpPr>
        <p:spPr>
          <a:xfrm>
            <a:off x="311700" y="1167925"/>
            <a:ext cx="8520600" cy="19800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type="body" idx="1"/>
          </p:nvPr>
        </p:nvSpPr>
        <p:spPr>
          <a:xfrm>
            <a:off x="311700" y="32242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49" name="Google Shape;49;p11"/>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50" name="Shape 50"/>
        <p:cNvGrpSpPr/>
        <p:nvPr/>
      </p:nvGrpSpPr>
      <p:grpSpPr>
        <a:xfrm>
          <a:off x="0" y="0"/>
          <a:ext cx="0" cy="0"/>
          <a:chOff x="0" y="0"/>
          <a:chExt cx="0" cy="0"/>
        </a:xfrm>
      </p:grpSpPr>
      <p:sp>
        <p:nvSpPr>
          <p:cNvPr id="51" name="Google Shape;51;p1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p:cSld name="AUTOLAYOUT">
    <p:bg>
      <p:bgPr>
        <a:solidFill>
          <a:srgbClr val="FFFFFF"/>
        </a:solidFill>
        <a:effectLst/>
      </p:bgPr>
    </p:bg>
    <p:spTree>
      <p:nvGrpSpPr>
        <p:cNvPr id="52" name="Shape 52"/>
        <p:cNvGrpSpPr/>
        <p:nvPr/>
      </p:nvGrpSpPr>
      <p:grpSpPr>
        <a:xfrm>
          <a:off x="0" y="0"/>
          <a:ext cx="0" cy="0"/>
          <a:chOff x="0" y="0"/>
          <a:chExt cx="0" cy="0"/>
        </a:xfrm>
      </p:grpSpPr>
      <p:sp>
        <p:nvSpPr>
          <p:cNvPr id="53" name="Google Shape;53;p13"/>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13"/>
          <p:cNvSpPr/>
          <p:nvPr/>
        </p:nvSpPr>
        <p:spPr>
          <a:xfrm flipH="1">
            <a:off x="3225000" y="1448425"/>
            <a:ext cx="5919000" cy="36951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13"/>
          <p:cNvSpPr/>
          <p:nvPr/>
        </p:nvSpPr>
        <p:spPr>
          <a:xfrm flipH="1">
            <a:off x="3397800" y="1448425"/>
            <a:ext cx="5746200" cy="3695100"/>
          </a:xfrm>
          <a:prstGeom prst="rtTriangle">
            <a:avLst/>
          </a:pr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13"/>
          <p:cNvSpPr/>
          <p:nvPr/>
        </p:nvSpPr>
        <p:spPr>
          <a:xfrm flipH="1">
            <a:off x="3836700" y="1448475"/>
            <a:ext cx="5307300" cy="3695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13"/>
          <p:cNvSpPr txBox="1"/>
          <p:nvPr>
            <p:ph type="ctrTitle"/>
          </p:nvPr>
        </p:nvSpPr>
        <p:spPr>
          <a:xfrm>
            <a:off x="335250" y="932100"/>
            <a:ext cx="5508300" cy="1655700"/>
          </a:xfrm>
          <a:prstGeom prst="rect">
            <a:avLst/>
          </a:prstGeom>
          <a:noFill/>
        </p:spPr>
        <p:txBody>
          <a:bodyPr spcFirstLastPara="1" wrap="square" lIns="91425" tIns="91425" rIns="91425" bIns="91425" anchor="b" anchorCtr="0">
            <a:normAutofit/>
          </a:bodyPr>
          <a:lstStyle>
            <a:lvl1pPr lvl="0" algn="l">
              <a:lnSpc>
                <a:spcPct val="100000"/>
              </a:lnSpc>
              <a:spcBef>
                <a:spcPts val="0"/>
              </a:spcBef>
              <a:spcAft>
                <a:spcPts val="0"/>
              </a:spcAft>
              <a:buClr>
                <a:schemeClr val="dk1"/>
              </a:buClr>
              <a:buSzPts val="5200"/>
              <a:buNone/>
              <a:defRPr sz="5200" b="1">
                <a:solidFill>
                  <a:schemeClr val="dk1"/>
                </a:solidFill>
              </a:defRPr>
            </a:lvl1pPr>
            <a:lvl2pPr lvl="1" algn="l">
              <a:lnSpc>
                <a:spcPct val="100000"/>
              </a:lnSpc>
              <a:spcBef>
                <a:spcPts val="0"/>
              </a:spcBef>
              <a:spcAft>
                <a:spcPts val="0"/>
              </a:spcAft>
              <a:buClr>
                <a:schemeClr val="dk1"/>
              </a:buClr>
              <a:buSzPts val="5200"/>
              <a:buNone/>
              <a:defRPr sz="5200" b="1">
                <a:solidFill>
                  <a:schemeClr val="dk1"/>
                </a:solidFill>
              </a:defRPr>
            </a:lvl2pPr>
            <a:lvl3pPr lvl="2" algn="l">
              <a:lnSpc>
                <a:spcPct val="100000"/>
              </a:lnSpc>
              <a:spcBef>
                <a:spcPts val="0"/>
              </a:spcBef>
              <a:spcAft>
                <a:spcPts val="0"/>
              </a:spcAft>
              <a:buClr>
                <a:schemeClr val="dk1"/>
              </a:buClr>
              <a:buSzPts val="5200"/>
              <a:buNone/>
              <a:defRPr sz="5200" b="1">
                <a:solidFill>
                  <a:schemeClr val="dk1"/>
                </a:solidFill>
              </a:defRPr>
            </a:lvl3pPr>
            <a:lvl4pPr lvl="3" algn="l">
              <a:lnSpc>
                <a:spcPct val="100000"/>
              </a:lnSpc>
              <a:spcBef>
                <a:spcPts val="0"/>
              </a:spcBef>
              <a:spcAft>
                <a:spcPts val="0"/>
              </a:spcAft>
              <a:buClr>
                <a:schemeClr val="dk1"/>
              </a:buClr>
              <a:buSzPts val="5200"/>
              <a:buNone/>
              <a:defRPr sz="5200" b="1">
                <a:solidFill>
                  <a:schemeClr val="dk1"/>
                </a:solidFill>
              </a:defRPr>
            </a:lvl4pPr>
            <a:lvl5pPr lvl="4" algn="l">
              <a:lnSpc>
                <a:spcPct val="100000"/>
              </a:lnSpc>
              <a:spcBef>
                <a:spcPts val="0"/>
              </a:spcBef>
              <a:spcAft>
                <a:spcPts val="0"/>
              </a:spcAft>
              <a:buClr>
                <a:schemeClr val="dk1"/>
              </a:buClr>
              <a:buSzPts val="5200"/>
              <a:buNone/>
              <a:defRPr sz="5200" b="1">
                <a:solidFill>
                  <a:schemeClr val="dk1"/>
                </a:solidFill>
              </a:defRPr>
            </a:lvl5pPr>
            <a:lvl6pPr lvl="5" algn="l">
              <a:lnSpc>
                <a:spcPct val="100000"/>
              </a:lnSpc>
              <a:spcBef>
                <a:spcPts val="0"/>
              </a:spcBef>
              <a:spcAft>
                <a:spcPts val="0"/>
              </a:spcAft>
              <a:buClr>
                <a:schemeClr val="dk1"/>
              </a:buClr>
              <a:buSzPts val="5200"/>
              <a:buNone/>
              <a:defRPr sz="5200" b="1">
                <a:solidFill>
                  <a:schemeClr val="dk1"/>
                </a:solidFill>
              </a:defRPr>
            </a:lvl6pPr>
            <a:lvl7pPr lvl="6" algn="l">
              <a:lnSpc>
                <a:spcPct val="100000"/>
              </a:lnSpc>
              <a:spcBef>
                <a:spcPts val="0"/>
              </a:spcBef>
              <a:spcAft>
                <a:spcPts val="0"/>
              </a:spcAft>
              <a:buClr>
                <a:schemeClr val="dk1"/>
              </a:buClr>
              <a:buSzPts val="5200"/>
              <a:buNone/>
              <a:defRPr sz="5200" b="1">
                <a:solidFill>
                  <a:schemeClr val="dk1"/>
                </a:solidFill>
              </a:defRPr>
            </a:lvl7pPr>
            <a:lvl8pPr lvl="7" algn="l">
              <a:lnSpc>
                <a:spcPct val="100000"/>
              </a:lnSpc>
              <a:spcBef>
                <a:spcPts val="0"/>
              </a:spcBef>
              <a:spcAft>
                <a:spcPts val="0"/>
              </a:spcAft>
              <a:buClr>
                <a:schemeClr val="dk1"/>
              </a:buClr>
              <a:buSzPts val="5200"/>
              <a:buNone/>
              <a:defRPr sz="5200" b="1">
                <a:solidFill>
                  <a:schemeClr val="dk1"/>
                </a:solidFill>
              </a:defRPr>
            </a:lvl8pPr>
            <a:lvl9pPr lvl="8" algn="l">
              <a:lnSpc>
                <a:spcPct val="100000"/>
              </a:lnSpc>
              <a:spcBef>
                <a:spcPts val="0"/>
              </a:spcBef>
              <a:spcAft>
                <a:spcPts val="0"/>
              </a:spcAft>
              <a:buClr>
                <a:schemeClr val="dk1"/>
              </a:buClr>
              <a:buSzPts val="5200"/>
              <a:buNone/>
              <a:defRPr sz="5200" b="1">
                <a:solidFill>
                  <a:schemeClr val="dk1"/>
                </a:solidFill>
              </a:defRPr>
            </a:lvl9pPr>
          </a:lstStyle>
          <a:p/>
        </p:txBody>
      </p:sp>
      <p:sp>
        <p:nvSpPr>
          <p:cNvPr id="58" name="Google Shape;58;p13"/>
          <p:cNvSpPr txBox="1"/>
          <p:nvPr>
            <p:ph type="subTitle" idx="1"/>
          </p:nvPr>
        </p:nvSpPr>
        <p:spPr>
          <a:xfrm>
            <a:off x="335250" y="2727850"/>
            <a:ext cx="3914700" cy="1612500"/>
          </a:xfrm>
          <a:prstGeom prst="rect">
            <a:avLst/>
          </a:prstGeom>
          <a:noFill/>
        </p:spPr>
        <p:txBody>
          <a:bodyPr spcFirstLastPara="1" wrap="square" lIns="91425" tIns="91425" rIns="91425" bIns="91425" anchor="t" anchorCtr="0">
            <a:normAutofit/>
          </a:bodyPr>
          <a:lstStyle>
            <a:lvl1pPr lvl="0" algn="l">
              <a:lnSpc>
                <a:spcPct val="100000"/>
              </a:lnSpc>
              <a:spcBef>
                <a:spcPts val="0"/>
              </a:spcBef>
              <a:spcAft>
                <a:spcPts val="0"/>
              </a:spcAft>
              <a:buClr>
                <a:schemeClr val="dk2"/>
              </a:buClr>
              <a:buSzPts val="2400"/>
              <a:buNone/>
              <a:defRPr sz="2400">
                <a:solidFill>
                  <a:schemeClr val="dk2"/>
                </a:solidFill>
              </a:defRPr>
            </a:lvl1pPr>
            <a:lvl2pPr lvl="1" algn="l">
              <a:lnSpc>
                <a:spcPct val="100000"/>
              </a:lnSpc>
              <a:spcBef>
                <a:spcPts val="0"/>
              </a:spcBef>
              <a:spcAft>
                <a:spcPts val="0"/>
              </a:spcAft>
              <a:buClr>
                <a:schemeClr val="dk2"/>
              </a:buClr>
              <a:buSzPts val="2400"/>
              <a:buNone/>
              <a:defRPr sz="2400">
                <a:solidFill>
                  <a:schemeClr val="dk2"/>
                </a:solidFill>
              </a:defRPr>
            </a:lvl2pPr>
            <a:lvl3pPr lvl="2" algn="l">
              <a:lnSpc>
                <a:spcPct val="100000"/>
              </a:lnSpc>
              <a:spcBef>
                <a:spcPts val="0"/>
              </a:spcBef>
              <a:spcAft>
                <a:spcPts val="0"/>
              </a:spcAft>
              <a:buClr>
                <a:schemeClr val="dk2"/>
              </a:buClr>
              <a:buSzPts val="2400"/>
              <a:buNone/>
              <a:defRPr sz="2400">
                <a:solidFill>
                  <a:schemeClr val="dk2"/>
                </a:solidFill>
              </a:defRPr>
            </a:lvl3pPr>
            <a:lvl4pPr lvl="3" algn="l">
              <a:lnSpc>
                <a:spcPct val="100000"/>
              </a:lnSpc>
              <a:spcBef>
                <a:spcPts val="0"/>
              </a:spcBef>
              <a:spcAft>
                <a:spcPts val="0"/>
              </a:spcAft>
              <a:buClr>
                <a:schemeClr val="dk2"/>
              </a:buClr>
              <a:buSzPts val="2400"/>
              <a:buNone/>
              <a:defRPr sz="2400">
                <a:solidFill>
                  <a:schemeClr val="dk2"/>
                </a:solidFill>
              </a:defRPr>
            </a:lvl4pPr>
            <a:lvl5pPr lvl="4" algn="l">
              <a:lnSpc>
                <a:spcPct val="100000"/>
              </a:lnSpc>
              <a:spcBef>
                <a:spcPts val="0"/>
              </a:spcBef>
              <a:spcAft>
                <a:spcPts val="0"/>
              </a:spcAft>
              <a:buClr>
                <a:schemeClr val="dk2"/>
              </a:buClr>
              <a:buSzPts val="2400"/>
              <a:buNone/>
              <a:defRPr sz="2400">
                <a:solidFill>
                  <a:schemeClr val="dk2"/>
                </a:solidFill>
              </a:defRPr>
            </a:lvl5pPr>
            <a:lvl6pPr lvl="5" algn="l">
              <a:lnSpc>
                <a:spcPct val="100000"/>
              </a:lnSpc>
              <a:spcBef>
                <a:spcPts val="0"/>
              </a:spcBef>
              <a:spcAft>
                <a:spcPts val="0"/>
              </a:spcAft>
              <a:buClr>
                <a:schemeClr val="dk2"/>
              </a:buClr>
              <a:buSzPts val="2400"/>
              <a:buNone/>
              <a:defRPr sz="2400">
                <a:solidFill>
                  <a:schemeClr val="dk2"/>
                </a:solidFill>
              </a:defRPr>
            </a:lvl6pPr>
            <a:lvl7pPr lvl="6" algn="l">
              <a:lnSpc>
                <a:spcPct val="100000"/>
              </a:lnSpc>
              <a:spcBef>
                <a:spcPts val="0"/>
              </a:spcBef>
              <a:spcAft>
                <a:spcPts val="0"/>
              </a:spcAft>
              <a:buClr>
                <a:schemeClr val="dk2"/>
              </a:buClr>
              <a:buSzPts val="2400"/>
              <a:buNone/>
              <a:defRPr sz="2400">
                <a:solidFill>
                  <a:schemeClr val="dk2"/>
                </a:solidFill>
              </a:defRPr>
            </a:lvl7pPr>
            <a:lvl8pPr lvl="7" algn="l">
              <a:lnSpc>
                <a:spcPct val="100000"/>
              </a:lnSpc>
              <a:spcBef>
                <a:spcPts val="0"/>
              </a:spcBef>
              <a:spcAft>
                <a:spcPts val="0"/>
              </a:spcAft>
              <a:buClr>
                <a:schemeClr val="dk2"/>
              </a:buClr>
              <a:buSzPts val="2400"/>
              <a:buNone/>
              <a:defRPr sz="2400">
                <a:solidFill>
                  <a:schemeClr val="dk2"/>
                </a:solidFill>
              </a:defRPr>
            </a:lvl8pPr>
            <a:lvl9pPr lvl="8" algn="l">
              <a:lnSpc>
                <a:spcPct val="100000"/>
              </a:lnSpc>
              <a:spcBef>
                <a:spcPts val="0"/>
              </a:spcBef>
              <a:spcAft>
                <a:spcPts val="0"/>
              </a:spcAft>
              <a:buClr>
                <a:schemeClr val="dk2"/>
              </a:buClr>
              <a:buSzPts val="2400"/>
              <a:buNone/>
              <a:defRPr sz="2400">
                <a:solidFill>
                  <a:schemeClr val="dk2"/>
                </a:solidFill>
              </a:defRPr>
            </a:lvl9pPr>
          </a:lstStyle>
          <a:p/>
        </p:txBody>
      </p:sp>
      <p:sp>
        <p:nvSpPr>
          <p:cNvPr id="59" name="Google Shape;59;p13"/>
          <p:cNvSpPr txBox="1"/>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1">
  <p:cSld name="AUTOLAYOUT_1">
    <p:bg>
      <p:bgPr>
        <a:solidFill>
          <a:srgbClr val="FFFFFF"/>
        </a:solidFill>
        <a:effectLst/>
      </p:bgPr>
    </p:bg>
    <p:spTree>
      <p:nvGrpSpPr>
        <p:cNvPr id="60" name="Shape 60"/>
        <p:cNvGrpSpPr/>
        <p:nvPr/>
      </p:nvGrpSpPr>
      <p:grpSpPr>
        <a:xfrm>
          <a:off x="0" y="0"/>
          <a:ext cx="0" cy="0"/>
          <a:chOff x="0" y="0"/>
          <a:chExt cx="0" cy="0"/>
        </a:xfrm>
      </p:grpSpPr>
      <p:sp>
        <p:nvSpPr>
          <p:cNvPr id="61" name="Google Shape;61;p14"/>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14"/>
          <p:cNvSpPr/>
          <p:nvPr/>
        </p:nvSpPr>
        <p:spPr>
          <a:xfrm>
            <a:off x="0" y="4665575"/>
            <a:ext cx="9144000" cy="47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14"/>
          <p:cNvSpPr txBox="1"/>
          <p:nvPr>
            <p:ph type="title"/>
          </p:nvPr>
        </p:nvSpPr>
        <p:spPr>
          <a:xfrm>
            <a:off x="349300" y="334525"/>
            <a:ext cx="7407000" cy="663000"/>
          </a:xfrm>
          <a:prstGeom prst="rect">
            <a:avLst/>
          </a:prstGeom>
          <a:noFill/>
        </p:spPr>
        <p:txBody>
          <a:bodyPr spcFirstLastPara="1" wrap="square" lIns="91425" tIns="91425" rIns="91425" bIns="91425" anchor="b" anchorCtr="0">
            <a:normAutofit/>
          </a:bodyPr>
          <a:lstStyle>
            <a:lvl1pPr lvl="0" algn="l">
              <a:lnSpc>
                <a:spcPct val="100000"/>
              </a:lnSpc>
              <a:spcBef>
                <a:spcPts val="0"/>
              </a:spcBef>
              <a:spcAft>
                <a:spcPts val="0"/>
              </a:spcAft>
              <a:buClr>
                <a:schemeClr val="dk1"/>
              </a:buClr>
              <a:buSzPts val="3200"/>
              <a:buNone/>
              <a:defRPr sz="3200" b="1">
                <a:solidFill>
                  <a:schemeClr val="dk1"/>
                </a:solidFill>
              </a:defRPr>
            </a:lvl1pPr>
            <a:lvl2pPr lvl="1" algn="l">
              <a:lnSpc>
                <a:spcPct val="100000"/>
              </a:lnSpc>
              <a:spcBef>
                <a:spcPts val="0"/>
              </a:spcBef>
              <a:spcAft>
                <a:spcPts val="0"/>
              </a:spcAft>
              <a:buClr>
                <a:schemeClr val="dk1"/>
              </a:buClr>
              <a:buSzPts val="3200"/>
              <a:buNone/>
              <a:defRPr sz="3200" b="1">
                <a:solidFill>
                  <a:schemeClr val="dk1"/>
                </a:solidFill>
              </a:defRPr>
            </a:lvl2pPr>
            <a:lvl3pPr lvl="2" algn="l">
              <a:lnSpc>
                <a:spcPct val="100000"/>
              </a:lnSpc>
              <a:spcBef>
                <a:spcPts val="0"/>
              </a:spcBef>
              <a:spcAft>
                <a:spcPts val="0"/>
              </a:spcAft>
              <a:buClr>
                <a:schemeClr val="dk1"/>
              </a:buClr>
              <a:buSzPts val="3200"/>
              <a:buNone/>
              <a:defRPr sz="3200" b="1">
                <a:solidFill>
                  <a:schemeClr val="dk1"/>
                </a:solidFill>
              </a:defRPr>
            </a:lvl3pPr>
            <a:lvl4pPr lvl="3" algn="l">
              <a:lnSpc>
                <a:spcPct val="100000"/>
              </a:lnSpc>
              <a:spcBef>
                <a:spcPts val="0"/>
              </a:spcBef>
              <a:spcAft>
                <a:spcPts val="0"/>
              </a:spcAft>
              <a:buClr>
                <a:schemeClr val="dk1"/>
              </a:buClr>
              <a:buSzPts val="3200"/>
              <a:buNone/>
              <a:defRPr sz="3200" b="1">
                <a:solidFill>
                  <a:schemeClr val="dk1"/>
                </a:solidFill>
              </a:defRPr>
            </a:lvl4pPr>
            <a:lvl5pPr lvl="4" algn="l">
              <a:lnSpc>
                <a:spcPct val="100000"/>
              </a:lnSpc>
              <a:spcBef>
                <a:spcPts val="0"/>
              </a:spcBef>
              <a:spcAft>
                <a:spcPts val="0"/>
              </a:spcAft>
              <a:buClr>
                <a:schemeClr val="dk1"/>
              </a:buClr>
              <a:buSzPts val="3200"/>
              <a:buNone/>
              <a:defRPr sz="3200" b="1">
                <a:solidFill>
                  <a:schemeClr val="dk1"/>
                </a:solidFill>
              </a:defRPr>
            </a:lvl5pPr>
            <a:lvl6pPr lvl="5" algn="l">
              <a:lnSpc>
                <a:spcPct val="100000"/>
              </a:lnSpc>
              <a:spcBef>
                <a:spcPts val="0"/>
              </a:spcBef>
              <a:spcAft>
                <a:spcPts val="0"/>
              </a:spcAft>
              <a:buClr>
                <a:schemeClr val="dk1"/>
              </a:buClr>
              <a:buSzPts val="3200"/>
              <a:buNone/>
              <a:defRPr sz="3200" b="1">
                <a:solidFill>
                  <a:schemeClr val="dk1"/>
                </a:solidFill>
              </a:defRPr>
            </a:lvl6pPr>
            <a:lvl7pPr lvl="6" algn="l">
              <a:lnSpc>
                <a:spcPct val="100000"/>
              </a:lnSpc>
              <a:spcBef>
                <a:spcPts val="0"/>
              </a:spcBef>
              <a:spcAft>
                <a:spcPts val="0"/>
              </a:spcAft>
              <a:buClr>
                <a:schemeClr val="dk1"/>
              </a:buClr>
              <a:buSzPts val="3200"/>
              <a:buNone/>
              <a:defRPr sz="3200" b="1">
                <a:solidFill>
                  <a:schemeClr val="dk1"/>
                </a:solidFill>
              </a:defRPr>
            </a:lvl7pPr>
            <a:lvl8pPr lvl="7" algn="l">
              <a:lnSpc>
                <a:spcPct val="100000"/>
              </a:lnSpc>
              <a:spcBef>
                <a:spcPts val="0"/>
              </a:spcBef>
              <a:spcAft>
                <a:spcPts val="0"/>
              </a:spcAft>
              <a:buClr>
                <a:schemeClr val="dk1"/>
              </a:buClr>
              <a:buSzPts val="3200"/>
              <a:buNone/>
              <a:defRPr sz="3200" b="1">
                <a:solidFill>
                  <a:schemeClr val="dk1"/>
                </a:solidFill>
              </a:defRPr>
            </a:lvl8pPr>
            <a:lvl9pPr lvl="8" algn="l">
              <a:lnSpc>
                <a:spcPct val="100000"/>
              </a:lnSpc>
              <a:spcBef>
                <a:spcPts val="0"/>
              </a:spcBef>
              <a:spcAft>
                <a:spcPts val="0"/>
              </a:spcAft>
              <a:buClr>
                <a:schemeClr val="dk1"/>
              </a:buClr>
              <a:buSzPts val="3200"/>
              <a:buNone/>
              <a:defRPr sz="3200" b="1">
                <a:solidFill>
                  <a:schemeClr val="dk1"/>
                </a:solidFill>
              </a:defRPr>
            </a:lvl9pPr>
          </a:lstStyle>
          <a:p/>
        </p:txBody>
      </p:sp>
      <p:sp>
        <p:nvSpPr>
          <p:cNvPr id="64" name="Google Shape;64;p14"/>
          <p:cNvSpPr txBox="1"/>
          <p:nvPr>
            <p:ph type="body" idx="1"/>
          </p:nvPr>
        </p:nvSpPr>
        <p:spPr>
          <a:xfrm>
            <a:off x="349300" y="1147425"/>
            <a:ext cx="7407000" cy="3172500"/>
          </a:xfrm>
          <a:prstGeom prst="rect">
            <a:avLst/>
          </a:prstGeom>
          <a:noFill/>
        </p:spPr>
        <p:txBody>
          <a:bodyPr spcFirstLastPara="1" wrap="square" lIns="91425" tIns="91425" rIns="91425" bIns="91425" anchor="t" anchorCtr="0">
            <a:normAutofit/>
          </a:bodyPr>
          <a:lstStyle>
            <a:lvl1pPr marL="457200" lvl="0" indent="-330200" algn="l">
              <a:lnSpc>
                <a:spcPct val="115000"/>
              </a:lnSpc>
              <a:spcBef>
                <a:spcPts val="0"/>
              </a:spcBef>
              <a:spcAft>
                <a:spcPts val="0"/>
              </a:spcAft>
              <a:buClr>
                <a:schemeClr val="dk2"/>
              </a:buClr>
              <a:buSzPts val="1600"/>
              <a:buChar char="●"/>
              <a:defRPr sz="1600">
                <a:solidFill>
                  <a:schemeClr val="dk2"/>
                </a:solidFill>
              </a:defRPr>
            </a:lvl1pPr>
            <a:lvl2pPr marL="914400" lvl="1" indent="-317500" algn="l">
              <a:lnSpc>
                <a:spcPct val="115000"/>
              </a:lnSpc>
              <a:spcBef>
                <a:spcPts val="0"/>
              </a:spcBef>
              <a:spcAft>
                <a:spcPts val="0"/>
              </a:spcAft>
              <a:buClr>
                <a:schemeClr val="dk2"/>
              </a:buClr>
              <a:buSzPts val="1400"/>
              <a:buChar char="○"/>
              <a:defRPr sz="1400">
                <a:solidFill>
                  <a:schemeClr val="dk2"/>
                </a:solidFill>
              </a:defRPr>
            </a:lvl2pPr>
            <a:lvl3pPr marL="1371600" lvl="2" indent="-317500" algn="l">
              <a:lnSpc>
                <a:spcPct val="115000"/>
              </a:lnSpc>
              <a:spcBef>
                <a:spcPts val="0"/>
              </a:spcBef>
              <a:spcAft>
                <a:spcPts val="0"/>
              </a:spcAft>
              <a:buClr>
                <a:schemeClr val="dk2"/>
              </a:buClr>
              <a:buSzPts val="1400"/>
              <a:buChar char="■"/>
              <a:defRPr sz="1400">
                <a:solidFill>
                  <a:schemeClr val="dk2"/>
                </a:solidFill>
              </a:defRPr>
            </a:lvl3pPr>
            <a:lvl4pPr marL="1828800" lvl="3" indent="-317500" algn="l">
              <a:lnSpc>
                <a:spcPct val="115000"/>
              </a:lnSpc>
              <a:spcBef>
                <a:spcPts val="0"/>
              </a:spcBef>
              <a:spcAft>
                <a:spcPts val="0"/>
              </a:spcAft>
              <a:buClr>
                <a:schemeClr val="dk2"/>
              </a:buClr>
              <a:buSzPts val="1400"/>
              <a:buChar char="●"/>
              <a:defRPr sz="1400">
                <a:solidFill>
                  <a:schemeClr val="dk2"/>
                </a:solidFill>
              </a:defRPr>
            </a:lvl4pPr>
            <a:lvl5pPr marL="2286000" lvl="4" indent="-317500" algn="l">
              <a:lnSpc>
                <a:spcPct val="115000"/>
              </a:lnSpc>
              <a:spcBef>
                <a:spcPts val="0"/>
              </a:spcBef>
              <a:spcAft>
                <a:spcPts val="0"/>
              </a:spcAft>
              <a:buClr>
                <a:schemeClr val="dk2"/>
              </a:buClr>
              <a:buSzPts val="1400"/>
              <a:buChar char="○"/>
              <a:defRPr sz="1400">
                <a:solidFill>
                  <a:schemeClr val="dk2"/>
                </a:solidFill>
              </a:defRPr>
            </a:lvl5pPr>
            <a:lvl6pPr marL="2743200" lvl="5" indent="-317500" algn="l">
              <a:lnSpc>
                <a:spcPct val="115000"/>
              </a:lnSpc>
              <a:spcBef>
                <a:spcPts val="0"/>
              </a:spcBef>
              <a:spcAft>
                <a:spcPts val="0"/>
              </a:spcAft>
              <a:buClr>
                <a:schemeClr val="dk2"/>
              </a:buClr>
              <a:buSzPts val="1400"/>
              <a:buChar char="■"/>
              <a:defRPr sz="1400">
                <a:solidFill>
                  <a:schemeClr val="dk2"/>
                </a:solidFill>
              </a:defRPr>
            </a:lvl6pPr>
            <a:lvl7pPr marL="3200400" lvl="6" indent="-317500" algn="l">
              <a:lnSpc>
                <a:spcPct val="115000"/>
              </a:lnSpc>
              <a:spcBef>
                <a:spcPts val="0"/>
              </a:spcBef>
              <a:spcAft>
                <a:spcPts val="0"/>
              </a:spcAft>
              <a:buClr>
                <a:schemeClr val="dk2"/>
              </a:buClr>
              <a:buSzPts val="1400"/>
              <a:buChar char="●"/>
              <a:defRPr sz="1400">
                <a:solidFill>
                  <a:schemeClr val="dk2"/>
                </a:solidFill>
              </a:defRPr>
            </a:lvl7pPr>
            <a:lvl8pPr marL="3657600" lvl="7" indent="-317500" algn="l">
              <a:lnSpc>
                <a:spcPct val="115000"/>
              </a:lnSpc>
              <a:spcBef>
                <a:spcPts val="0"/>
              </a:spcBef>
              <a:spcAft>
                <a:spcPts val="0"/>
              </a:spcAft>
              <a:buClr>
                <a:schemeClr val="dk2"/>
              </a:buClr>
              <a:buSzPts val="1400"/>
              <a:buChar char="○"/>
              <a:defRPr sz="1400">
                <a:solidFill>
                  <a:schemeClr val="dk2"/>
                </a:solidFill>
              </a:defRPr>
            </a:lvl8pPr>
            <a:lvl9pPr marL="4114800" lvl="8" indent="-317500" algn="l">
              <a:lnSpc>
                <a:spcPct val="115000"/>
              </a:lnSpc>
              <a:spcBef>
                <a:spcPts val="0"/>
              </a:spcBef>
              <a:spcAft>
                <a:spcPts val="0"/>
              </a:spcAft>
              <a:buClr>
                <a:schemeClr val="dk2"/>
              </a:buClr>
              <a:buSzPts val="1400"/>
              <a:buChar char="■"/>
              <a:defRPr sz="1400">
                <a:solidFill>
                  <a:schemeClr val="dk2"/>
                </a:solidFill>
              </a:defRPr>
            </a:lvl9pPr>
          </a:lstStyle>
          <a:p/>
        </p:txBody>
      </p:sp>
      <p:sp>
        <p:nvSpPr>
          <p:cNvPr id="65" name="Google Shape;65;p14"/>
          <p:cNvSpPr txBox="1"/>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1"/>
        </a:solidFill>
        <a:effectLst/>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20" name="Google Shape;20;p4"/>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5" name="Google Shape;25;p5"/>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type="body" idx="1"/>
          </p:nvPr>
        </p:nvSpPr>
        <p:spPr>
          <a:xfrm>
            <a:off x="311700" y="1490875"/>
            <a:ext cx="2808000" cy="30780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2" name="Google Shape;32;p7"/>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8" name="Google Shape;3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39" name="Google Shape;39;p9"/>
          <p:cNvSpPr txBox="1"/>
          <p:nvPr>
            <p:ph type="title"/>
          </p:nvPr>
        </p:nvSpPr>
        <p:spPr>
          <a:xfrm>
            <a:off x="265500" y="1375599"/>
            <a:ext cx="4045200" cy="15519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type="subTitle" idx="1"/>
          </p:nvPr>
        </p:nvSpPr>
        <p:spPr>
          <a:xfrm>
            <a:off x="265500" y="2981125"/>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p:txBody>
      </p:sp>
      <p:sp>
        <p:nvSpPr>
          <p:cNvPr id="42" name="Google Shape;42;p9"/>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3" name="Shape 43"/>
        <p:cNvGrpSpPr/>
        <p:nvPr/>
      </p:nvGrpSpPr>
      <p:grpSpPr>
        <a:xfrm>
          <a:off x="0" y="0"/>
          <a:ext cx="0" cy="0"/>
          <a:chOff x="0" y="0"/>
          <a:chExt cx="0" cy="0"/>
        </a:xfrm>
      </p:grpSpPr>
      <p:sp>
        <p:nvSpPr>
          <p:cNvPr id="44" name="Google Shape;44;p10"/>
          <p:cNvSpPr txBox="1"/>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accent3"/>
              </a:buClr>
              <a:buSzPts val="1800"/>
              <a:buFont typeface="Alfa Slab One" panose="00000500000000000000"/>
              <a:buNone/>
              <a:defRPr>
                <a:solidFill>
                  <a:schemeClr val="accent3"/>
                </a:solidFill>
                <a:latin typeface="Alfa Slab One" panose="00000500000000000000"/>
                <a:ea typeface="Alfa Slab One" panose="00000500000000000000"/>
                <a:cs typeface="Alfa Slab One" panose="00000500000000000000"/>
                <a:sym typeface="Alfa Slab One" panose="00000500000000000000"/>
              </a:defRPr>
            </a:lvl1pPr>
          </a:lstStyle>
          <a:p/>
        </p:txBody>
      </p:sp>
      <p:sp>
        <p:nvSpPr>
          <p:cNvPr id="45" name="Google Shape;45;p10"/>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1pPr>
            <a:lvl2pPr lvl="1">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2pPr>
            <a:lvl3pPr lvl="2">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3pPr>
            <a:lvl4pPr lvl="3">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4pPr>
            <a:lvl5pPr lvl="4">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5pPr>
            <a:lvl6pPr lvl="5">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6pPr>
            <a:lvl7pPr lvl="6">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7pPr>
            <a:lvl8pPr lvl="7">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8pPr>
            <a:lvl9pPr lvl="8">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3.xml"/><Relationship Id="rId2" Type="http://schemas.openxmlformats.org/officeDocument/2006/relationships/hyperlink" Target="https://pytorch.org/docs/stable/data.html#" TargetMode="External"/><Relationship Id="rId1" Type="http://schemas.openxmlformats.org/officeDocument/2006/relationships/hyperlink" Target="https://www.maskaravivek.com/post/pytorch-dataloader-with-corrupted-data/"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3.xml"/><Relationship Id="rId1" Type="http://schemas.openxmlformats.org/officeDocument/2006/relationships/image" Target="../media/image8.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13.xml"/><Relationship Id="rId2" Type="http://schemas.openxmlformats.org/officeDocument/2006/relationships/image" Target="../media/image9.png"/><Relationship Id="rId1"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3.xml"/><Relationship Id="rId2" Type="http://schemas.openxmlformats.org/officeDocument/2006/relationships/image" Target="../media/image12.png"/><Relationship Id="rId1"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3.xml"/><Relationship Id="rId1"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3.xml"/><Relationship Id="rId1" Type="http://schemas.openxmlformats.org/officeDocument/2006/relationships/hyperlink" Target="https://colab.research.google.com/drive/18xpc-ox_AXAEXq2B_Lvh4d3CbmNb6oph?usp=sharing" TargetMode="External"/></Relationships>
</file>

<file path=ppt/slides/_rels/slide29.xml.rels><?xml version="1.0" encoding="UTF-8" standalone="yes"?>
<Relationships xmlns="http://schemas.openxmlformats.org/package/2006/relationships"><Relationship Id="rId6" Type="http://schemas.openxmlformats.org/officeDocument/2006/relationships/notesSlide" Target="../notesSlides/notesSlide29.xml"/><Relationship Id="rId5" Type="http://schemas.openxmlformats.org/officeDocument/2006/relationships/slideLayout" Target="../slideLayouts/slideLayout13.xml"/><Relationship Id="rId4" Type="http://schemas.openxmlformats.org/officeDocument/2006/relationships/hyperlink" Target="https://pytorch.org/docs/stable/data.html#" TargetMode="External"/><Relationship Id="rId3" Type="http://schemas.openxmlformats.org/officeDocument/2006/relationships/hyperlink" Target="https://www.maskaravivek.com/post/pytorch-dataloader-with-corrupted-data/" TargetMode="External"/><Relationship Id="rId2" Type="http://schemas.openxmlformats.org/officeDocument/2006/relationships/hyperlink" Target="https://haythamfayek.com/2016/04/21/speech-processing-for-machine-learning.html" TargetMode="External"/><Relationship Id="rId1" Type="http://schemas.openxmlformats.org/officeDocument/2006/relationships/hyperlink" Target="https://www.investopedia.com/terms/m/multicollinearity.asp" TargetMode="Externa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3.xml"/><Relationship Id="rId2" Type="http://schemas.openxmlformats.org/officeDocument/2006/relationships/image" Target="../media/image3.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3.xml"/><Relationship Id="rId2" Type="http://schemas.openxmlformats.org/officeDocument/2006/relationships/hyperlink" Target="https://www.v7labs.com/blog/data-preprocessing-guide" TargetMode="Externa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69" name="Shape 69"/>
        <p:cNvGrpSpPr/>
        <p:nvPr/>
      </p:nvGrpSpPr>
      <p:grpSpPr>
        <a:xfrm>
          <a:off x="0" y="0"/>
          <a:ext cx="0" cy="0"/>
          <a:chOff x="0" y="0"/>
          <a:chExt cx="0" cy="0"/>
        </a:xfrm>
      </p:grpSpPr>
      <p:sp>
        <p:nvSpPr>
          <p:cNvPr id="70" name="Google Shape;70;p15"/>
          <p:cNvSpPr txBox="1"/>
          <p:nvPr>
            <p:ph type="ctrTitle"/>
          </p:nvPr>
        </p:nvSpPr>
        <p:spPr>
          <a:xfrm>
            <a:off x="335250" y="932100"/>
            <a:ext cx="5508300" cy="16557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Data Preprocessing</a:t>
            </a:r>
            <a:endParaRPr lang="en-GB"/>
          </a:p>
        </p:txBody>
      </p:sp>
      <p:sp>
        <p:nvSpPr>
          <p:cNvPr id="71" name="Google Shape;71;p15"/>
          <p:cNvSpPr txBox="1"/>
          <p:nvPr>
            <p:ph type="subTitle" idx="1"/>
          </p:nvPr>
        </p:nvSpPr>
        <p:spPr>
          <a:xfrm>
            <a:off x="335250" y="2727850"/>
            <a:ext cx="4928700" cy="161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Introduction to Deep Learning (11-485/685/785)</a:t>
            </a:r>
            <a:endParaRPr lang="en-GB"/>
          </a:p>
        </p:txBody>
      </p:sp>
      <p:pic>
        <p:nvPicPr>
          <p:cNvPr id="72" name="Google Shape;72;p15"/>
          <p:cNvPicPr preferRelativeResize="0"/>
          <p:nvPr/>
        </p:nvPicPr>
        <p:blipFill>
          <a:blip r:embed="rId1"/>
          <a:stretch>
            <a:fillRect/>
          </a:stretch>
        </p:blipFill>
        <p:spPr>
          <a:xfrm>
            <a:off x="8033787" y="76192"/>
            <a:ext cx="1034005" cy="663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High Dimensional Data</a:t>
            </a:r>
            <a:endParaRPr lang="en-GB"/>
          </a:p>
        </p:txBody>
      </p:sp>
      <p:sp>
        <p:nvSpPr>
          <p:cNvPr id="129" name="Google Shape;129;p24"/>
          <p:cNvSpPr txBox="1"/>
          <p:nvPr>
            <p:ph type="body" idx="1"/>
          </p:nvPr>
        </p:nvSpPr>
        <p:spPr>
          <a:xfrm>
            <a:off x="349300" y="1147425"/>
            <a:ext cx="8002500" cy="3376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000" b="1"/>
              <a:t>Problems with high dimensional data</a:t>
            </a:r>
            <a:endParaRPr sz="2000" b="1"/>
          </a:p>
          <a:p>
            <a:pPr marL="457200" lvl="0" indent="-330200" algn="l" rtl="0">
              <a:spcBef>
                <a:spcPts val="1600"/>
              </a:spcBef>
              <a:spcAft>
                <a:spcPts val="0"/>
              </a:spcAft>
              <a:buSzPts val="1600"/>
              <a:buChar char="●"/>
            </a:pPr>
            <a:r>
              <a:rPr lang="en-GB"/>
              <a:t>Not all features are equally important</a:t>
            </a:r>
            <a:endParaRPr lang="en-GB"/>
          </a:p>
          <a:p>
            <a:pPr marL="914400" lvl="1" indent="-317500" algn="l" rtl="0">
              <a:spcBef>
                <a:spcPts val="0"/>
              </a:spcBef>
              <a:spcAft>
                <a:spcPts val="0"/>
              </a:spcAft>
              <a:buSzPts val="1400"/>
              <a:buChar char="○"/>
            </a:pPr>
            <a:r>
              <a:rPr lang="en-GB">
                <a:solidFill>
                  <a:srgbClr val="595959"/>
                </a:solidFill>
              </a:rPr>
              <a:t>Multicollinear features</a:t>
            </a:r>
            <a:endParaRPr>
              <a:solidFill>
                <a:srgbClr val="595959"/>
              </a:solidFill>
            </a:endParaRPr>
          </a:p>
          <a:p>
            <a:pPr marL="914400" lvl="1" indent="-317500" algn="l" rtl="0">
              <a:spcBef>
                <a:spcPts val="0"/>
              </a:spcBef>
              <a:spcAft>
                <a:spcPts val="0"/>
              </a:spcAft>
              <a:buSzPts val="1400"/>
              <a:buChar char="○"/>
            </a:pPr>
            <a:r>
              <a:rPr lang="en-GB">
                <a:solidFill>
                  <a:srgbClr val="595959"/>
                </a:solidFill>
              </a:rPr>
              <a:t>Noisy attributes</a:t>
            </a:r>
            <a:endParaRPr>
              <a:solidFill>
                <a:srgbClr val="595959"/>
              </a:solidFill>
            </a:endParaRPr>
          </a:p>
          <a:p>
            <a:pPr marL="457200" lvl="0" indent="-330200" algn="l" rtl="0">
              <a:spcBef>
                <a:spcPts val="0"/>
              </a:spcBef>
              <a:spcAft>
                <a:spcPts val="0"/>
              </a:spcAft>
              <a:buClr>
                <a:srgbClr val="595959"/>
              </a:buClr>
              <a:buSzPts val="1600"/>
              <a:buChar char="●"/>
            </a:pPr>
            <a:r>
              <a:rPr lang="en-GB">
                <a:solidFill>
                  <a:srgbClr val="595959"/>
                </a:solidFill>
              </a:rPr>
              <a:t>Data too large (in dimensionality)</a:t>
            </a:r>
            <a:endParaRPr>
              <a:solidFill>
                <a:srgbClr val="595959"/>
              </a:solidFill>
            </a:endParaRPr>
          </a:p>
          <a:p>
            <a:pPr marL="914400" lvl="1" indent="-317500" algn="l" rtl="0">
              <a:spcBef>
                <a:spcPts val="0"/>
              </a:spcBef>
              <a:spcAft>
                <a:spcPts val="0"/>
              </a:spcAft>
              <a:buClr>
                <a:srgbClr val="595959"/>
              </a:buClr>
              <a:buSzPts val="1400"/>
              <a:buChar char="○"/>
            </a:pPr>
            <a:r>
              <a:rPr lang="en-GB">
                <a:solidFill>
                  <a:srgbClr val="595959"/>
                </a:solidFill>
              </a:rPr>
              <a:t>Curse of dimensionality → generally sparse data points → model does not generalize well</a:t>
            </a:r>
            <a:endParaRPr>
              <a:solidFill>
                <a:srgbClr val="595959"/>
              </a:solidFill>
            </a:endParaRPr>
          </a:p>
          <a:p>
            <a:pPr marL="457200" lvl="0" indent="-330200" algn="l" rtl="0">
              <a:spcBef>
                <a:spcPts val="0"/>
              </a:spcBef>
              <a:spcAft>
                <a:spcPts val="0"/>
              </a:spcAft>
              <a:buClr>
                <a:srgbClr val="595959"/>
              </a:buClr>
              <a:buSzPts val="1600"/>
              <a:buChar char="●"/>
            </a:pPr>
            <a:r>
              <a:rPr lang="en-GB">
                <a:solidFill>
                  <a:srgbClr val="595959"/>
                </a:solidFill>
              </a:rPr>
              <a:t>Several Solutions</a:t>
            </a:r>
            <a:endParaRPr>
              <a:solidFill>
                <a:srgbClr val="595959"/>
              </a:solidFill>
            </a:endParaRPr>
          </a:p>
          <a:p>
            <a:pPr marL="914400" lvl="1" indent="-317500" algn="l" rtl="0">
              <a:spcBef>
                <a:spcPts val="0"/>
              </a:spcBef>
              <a:spcAft>
                <a:spcPts val="0"/>
              </a:spcAft>
              <a:buClr>
                <a:srgbClr val="595959"/>
              </a:buClr>
              <a:buSzPts val="1400"/>
              <a:buChar char="○"/>
            </a:pPr>
            <a:r>
              <a:rPr lang="en-GB">
                <a:solidFill>
                  <a:srgbClr val="595959"/>
                </a:solidFill>
              </a:rPr>
              <a:t>Feature correlation: Calculate correlation against target variable as a proxy for “importance” and remove features below some threshold</a:t>
            </a:r>
            <a:endParaRPr>
              <a:solidFill>
                <a:srgbClr val="595959"/>
              </a:solidFill>
            </a:endParaRPr>
          </a:p>
          <a:p>
            <a:pPr marL="914400" lvl="1" indent="-317500" algn="l" rtl="0">
              <a:spcBef>
                <a:spcPts val="0"/>
              </a:spcBef>
              <a:spcAft>
                <a:spcPts val="0"/>
              </a:spcAft>
              <a:buClr>
                <a:srgbClr val="595959"/>
              </a:buClr>
              <a:buSzPts val="1400"/>
              <a:buChar char="○"/>
            </a:pPr>
            <a:r>
              <a:rPr lang="en-GB">
                <a:solidFill>
                  <a:srgbClr val="595959"/>
                </a:solidFill>
              </a:rPr>
              <a:t>More next…</a:t>
            </a:r>
            <a:endParaRPr>
              <a:solidFill>
                <a:srgbClr val="595959"/>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33" name="Shape 133"/>
        <p:cNvGrpSpPr/>
        <p:nvPr/>
      </p:nvGrpSpPr>
      <p:grpSpPr>
        <a:xfrm>
          <a:off x="0" y="0"/>
          <a:ext cx="0" cy="0"/>
          <a:chOff x="0" y="0"/>
          <a:chExt cx="0" cy="0"/>
        </a:xfrm>
      </p:grpSpPr>
      <p:sp>
        <p:nvSpPr>
          <p:cNvPr id="134" name="Google Shape;134;p25"/>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Dimensionality Reduction</a:t>
            </a:r>
            <a:endParaRPr lang="en-GB"/>
          </a:p>
        </p:txBody>
      </p:sp>
      <p:pic>
        <p:nvPicPr>
          <p:cNvPr id="135" name="Google Shape;135;p25"/>
          <p:cNvPicPr preferRelativeResize="0"/>
          <p:nvPr/>
        </p:nvPicPr>
        <p:blipFill>
          <a:blip r:embed="rId1"/>
          <a:stretch>
            <a:fillRect/>
          </a:stretch>
        </p:blipFill>
        <p:spPr>
          <a:xfrm>
            <a:off x="768613" y="1046700"/>
            <a:ext cx="7606774" cy="40039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39" name="Shape 139"/>
        <p:cNvGrpSpPr/>
        <p:nvPr/>
      </p:nvGrpSpPr>
      <p:grpSpPr>
        <a:xfrm>
          <a:off x="0" y="0"/>
          <a:ext cx="0" cy="0"/>
          <a:chOff x="0" y="0"/>
          <a:chExt cx="0" cy="0"/>
        </a:xfrm>
      </p:grpSpPr>
      <p:sp>
        <p:nvSpPr>
          <p:cNvPr id="140" name="Google Shape;140;p26"/>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Data Leakage</a:t>
            </a:r>
            <a:endParaRPr lang="en-GB"/>
          </a:p>
        </p:txBody>
      </p:sp>
      <p:sp>
        <p:nvSpPr>
          <p:cNvPr id="141" name="Google Shape;141;p26"/>
          <p:cNvSpPr txBox="1"/>
          <p:nvPr>
            <p:ph type="body" idx="1"/>
          </p:nvPr>
        </p:nvSpPr>
        <p:spPr>
          <a:xfrm>
            <a:off x="349300" y="1147425"/>
            <a:ext cx="7407000" cy="34542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GB"/>
              <a:t>Data Leakage occurs when data that is not available during prediction is used for training.</a:t>
            </a:r>
            <a:endParaRPr lang="en-GB"/>
          </a:p>
          <a:p>
            <a:pPr marL="0" lvl="0" indent="0" algn="l" rtl="0">
              <a:spcBef>
                <a:spcPts val="1600"/>
              </a:spcBef>
              <a:spcAft>
                <a:spcPts val="0"/>
              </a:spcAft>
              <a:buNone/>
            </a:pPr>
            <a:r>
              <a:rPr lang="en-GB">
                <a:solidFill>
                  <a:srgbClr val="595959"/>
                </a:solidFill>
              </a:rPr>
              <a:t>Some input features are correlated with output or it has part of output while training which won’t be available during inference</a:t>
            </a:r>
            <a:endParaRPr>
              <a:solidFill>
                <a:srgbClr val="595959"/>
              </a:solidFill>
            </a:endParaRPr>
          </a:p>
          <a:p>
            <a:pPr marL="0" lvl="0" indent="0" algn="l" rtl="0">
              <a:spcBef>
                <a:spcPts val="0"/>
              </a:spcBef>
              <a:spcAft>
                <a:spcPts val="0"/>
              </a:spcAft>
              <a:buNone/>
            </a:pPr>
            <a:endParaRPr>
              <a:solidFill>
                <a:srgbClr val="595959"/>
              </a:solidFill>
            </a:endParaRPr>
          </a:p>
          <a:p>
            <a:pPr marL="0" lvl="0" indent="0" algn="l" rtl="0">
              <a:spcBef>
                <a:spcPts val="0"/>
              </a:spcBef>
              <a:spcAft>
                <a:spcPts val="0"/>
              </a:spcAft>
              <a:buNone/>
            </a:pPr>
            <a:r>
              <a:rPr lang="en-GB" sz="2000" b="1">
                <a:solidFill>
                  <a:srgbClr val="595959"/>
                </a:solidFill>
              </a:rPr>
              <a:t>Solutions</a:t>
            </a:r>
            <a:endParaRPr sz="2000" b="1">
              <a:solidFill>
                <a:srgbClr val="595959"/>
              </a:solidFill>
            </a:endParaRPr>
          </a:p>
          <a:p>
            <a:pPr marL="457200" lvl="0" indent="-322580" algn="l" rtl="0">
              <a:spcBef>
                <a:spcPts val="1000"/>
              </a:spcBef>
              <a:spcAft>
                <a:spcPts val="0"/>
              </a:spcAft>
              <a:buClr>
                <a:srgbClr val="595959"/>
              </a:buClr>
              <a:buSzPct val="100000"/>
              <a:buChar char="●"/>
            </a:pPr>
            <a:r>
              <a:rPr lang="en-GB" b="1">
                <a:solidFill>
                  <a:srgbClr val="595959"/>
                </a:solidFill>
              </a:rPr>
              <a:t>Remove features</a:t>
            </a:r>
            <a:r>
              <a:rPr lang="en-GB">
                <a:solidFill>
                  <a:srgbClr val="595959"/>
                </a:solidFill>
              </a:rPr>
              <a:t> that contains information about the target that normally won’t be available during inference</a:t>
            </a:r>
            <a:endParaRPr>
              <a:solidFill>
                <a:srgbClr val="595959"/>
              </a:solidFill>
            </a:endParaRPr>
          </a:p>
          <a:p>
            <a:pPr marL="457200" lvl="0" indent="-322580" algn="l" rtl="0">
              <a:spcBef>
                <a:spcPts val="0"/>
              </a:spcBef>
              <a:spcAft>
                <a:spcPts val="0"/>
              </a:spcAft>
              <a:buClr>
                <a:srgbClr val="595959"/>
              </a:buClr>
              <a:buSzPct val="100000"/>
              <a:buChar char="●"/>
            </a:pPr>
            <a:r>
              <a:rPr lang="en-GB" b="1">
                <a:solidFill>
                  <a:srgbClr val="595959"/>
                </a:solidFill>
              </a:rPr>
              <a:t>Separate validation set</a:t>
            </a:r>
            <a:r>
              <a:rPr lang="en-GB">
                <a:solidFill>
                  <a:srgbClr val="595959"/>
                </a:solidFill>
              </a:rPr>
              <a:t> to check model performance during training</a:t>
            </a:r>
            <a:endParaRPr>
              <a:solidFill>
                <a:srgbClr val="595959"/>
              </a:solidFill>
            </a:endParaRPr>
          </a:p>
          <a:p>
            <a:pPr marL="457200" lvl="0" indent="-322580" algn="l" rtl="0">
              <a:spcBef>
                <a:spcPts val="0"/>
              </a:spcBef>
              <a:spcAft>
                <a:spcPts val="0"/>
              </a:spcAft>
              <a:buClr>
                <a:srgbClr val="595959"/>
              </a:buClr>
              <a:buSzPct val="100000"/>
              <a:buChar char="●"/>
            </a:pPr>
            <a:r>
              <a:rPr lang="en-GB" b="1">
                <a:solidFill>
                  <a:srgbClr val="595959"/>
                </a:solidFill>
              </a:rPr>
              <a:t>K-Fold cross validation</a:t>
            </a:r>
            <a:r>
              <a:rPr lang="en-GB">
                <a:solidFill>
                  <a:srgbClr val="595959"/>
                </a:solidFill>
              </a:rPr>
              <a:t> when data is less</a:t>
            </a:r>
            <a:endParaRPr>
              <a:solidFill>
                <a:srgbClr val="595959"/>
              </a:solidFill>
            </a:endParaRPr>
          </a:p>
          <a:p>
            <a:pPr marL="457200" lvl="0" indent="-322580" algn="l" rtl="0">
              <a:spcBef>
                <a:spcPts val="0"/>
              </a:spcBef>
              <a:spcAft>
                <a:spcPts val="0"/>
              </a:spcAft>
              <a:buClr>
                <a:srgbClr val="595959"/>
              </a:buClr>
              <a:buSzPct val="100000"/>
              <a:buChar char="●"/>
            </a:pPr>
            <a:r>
              <a:rPr lang="en-GB" b="1">
                <a:solidFill>
                  <a:srgbClr val="595959"/>
                </a:solidFill>
              </a:rPr>
              <a:t>Normalized training data</a:t>
            </a:r>
            <a:r>
              <a:rPr lang="en-GB">
                <a:solidFill>
                  <a:srgbClr val="595959"/>
                </a:solidFill>
              </a:rPr>
              <a:t> separately and then use those parameters for test dataset</a:t>
            </a:r>
            <a:endParaRPr b="1">
              <a:solidFill>
                <a:srgbClr val="595959"/>
              </a:solidFill>
            </a:endParaRPr>
          </a:p>
          <a:p>
            <a:pPr marL="0" lvl="0" indent="0" algn="l" rtl="0">
              <a:spcBef>
                <a:spcPts val="0"/>
              </a:spcBef>
              <a:spcAft>
                <a:spcPts val="1600"/>
              </a:spcAft>
              <a:buNone/>
            </a:p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Categorical Data</a:t>
            </a:r>
            <a:endParaRPr lang="en-GB"/>
          </a:p>
        </p:txBody>
      </p:sp>
      <p:sp>
        <p:nvSpPr>
          <p:cNvPr id="147" name="Google Shape;147;p27"/>
          <p:cNvSpPr txBox="1"/>
          <p:nvPr>
            <p:ph type="body" idx="1"/>
          </p:nvPr>
        </p:nvSpPr>
        <p:spPr>
          <a:xfrm>
            <a:off x="349300" y="1147425"/>
            <a:ext cx="7407000" cy="317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solidFill>
                  <a:srgbClr val="595959"/>
                </a:solidFill>
              </a:rPr>
              <a:t>Machine can only interpret numerical values so mapping categorical data to numeric values before training is important</a:t>
            </a:r>
            <a:endParaRPr>
              <a:solidFill>
                <a:srgbClr val="595959"/>
              </a:solidFill>
            </a:endParaRPr>
          </a:p>
          <a:p>
            <a:pPr marL="0" lvl="0" indent="0" algn="l" rtl="0">
              <a:spcBef>
                <a:spcPts val="0"/>
              </a:spcBef>
              <a:spcAft>
                <a:spcPts val="0"/>
              </a:spcAft>
              <a:buNone/>
            </a:pPr>
            <a:endParaRPr>
              <a:solidFill>
                <a:srgbClr val="595959"/>
              </a:solidFill>
            </a:endParaRPr>
          </a:p>
          <a:p>
            <a:pPr marL="0" lvl="0" indent="0" algn="l" rtl="0">
              <a:spcBef>
                <a:spcPts val="0"/>
              </a:spcBef>
              <a:spcAft>
                <a:spcPts val="0"/>
              </a:spcAft>
              <a:buNone/>
            </a:pPr>
            <a:r>
              <a:rPr lang="en-GB" sz="1850" b="1">
                <a:solidFill>
                  <a:srgbClr val="595959"/>
                </a:solidFill>
              </a:rPr>
              <a:t>Methods</a:t>
            </a:r>
            <a:endParaRPr sz="1850" b="1">
              <a:solidFill>
                <a:srgbClr val="595959"/>
              </a:solidFill>
            </a:endParaRPr>
          </a:p>
          <a:p>
            <a:pPr marL="457200" lvl="0" indent="-330200" algn="l" rtl="0">
              <a:spcBef>
                <a:spcPts val="0"/>
              </a:spcBef>
              <a:spcAft>
                <a:spcPts val="0"/>
              </a:spcAft>
              <a:buClr>
                <a:srgbClr val="595959"/>
              </a:buClr>
              <a:buSzPts val="1600"/>
              <a:buChar char="●"/>
            </a:pPr>
            <a:r>
              <a:rPr lang="en-GB">
                <a:solidFill>
                  <a:srgbClr val="595959"/>
                </a:solidFill>
              </a:rPr>
              <a:t>Mapping classes to unique numbers</a:t>
            </a:r>
            <a:endParaRPr>
              <a:solidFill>
                <a:srgbClr val="595959"/>
              </a:solidFill>
            </a:endParaRPr>
          </a:p>
          <a:p>
            <a:pPr marL="0" lvl="0" indent="457200" algn="l" rtl="0">
              <a:spcBef>
                <a:spcPts val="0"/>
              </a:spcBef>
              <a:spcAft>
                <a:spcPts val="0"/>
              </a:spcAft>
              <a:buNone/>
            </a:pPr>
            <a:r>
              <a:rPr lang="en-GB" sz="1050">
                <a:solidFill>
                  <a:srgbClr val="595959"/>
                </a:solidFill>
                <a:latin typeface="Arial" panose="020B0604020202090204"/>
                <a:ea typeface="Arial" panose="020B0604020202090204"/>
                <a:cs typeface="Arial" panose="020B0604020202090204"/>
                <a:sym typeface="Arial" panose="020B0604020202090204"/>
              </a:rPr>
              <a:t>(NOTE: might introduce undesired bias due to ordinality)</a:t>
            </a:r>
            <a:endParaRPr>
              <a:solidFill>
                <a:srgbClr val="595959"/>
              </a:solidFill>
            </a:endParaRPr>
          </a:p>
          <a:p>
            <a:pPr marL="457200" lvl="0" indent="-330200" algn="l" rtl="0">
              <a:spcBef>
                <a:spcPts val="0"/>
              </a:spcBef>
              <a:spcAft>
                <a:spcPts val="0"/>
              </a:spcAft>
              <a:buClr>
                <a:srgbClr val="595959"/>
              </a:buClr>
              <a:buSzPts val="1600"/>
              <a:buChar char="●"/>
            </a:pPr>
            <a:r>
              <a:rPr lang="en-GB">
                <a:solidFill>
                  <a:srgbClr val="595959"/>
                </a:solidFill>
              </a:rPr>
              <a:t>Create One Hot Encoded Vector</a:t>
            </a:r>
            <a:endParaRPr>
              <a:solidFill>
                <a:srgbClr val="595959"/>
              </a:solidFill>
            </a:endParaRPr>
          </a:p>
          <a:p>
            <a:pPr marL="457200" lvl="0" indent="-330200" algn="l" rtl="0">
              <a:spcBef>
                <a:spcPts val="0"/>
              </a:spcBef>
              <a:spcAft>
                <a:spcPts val="0"/>
              </a:spcAft>
              <a:buClr>
                <a:srgbClr val="595959"/>
              </a:buClr>
              <a:buSzPts val="1600"/>
              <a:buChar char="●"/>
            </a:pPr>
            <a:r>
              <a:rPr lang="en-GB">
                <a:solidFill>
                  <a:srgbClr val="595959"/>
                </a:solidFill>
              </a:rPr>
              <a:t>Use Feature Hashing → for large dataset or data encryption</a:t>
            </a:r>
            <a:endParaRPr>
              <a:solidFill>
                <a:srgbClr val="595959"/>
              </a:solidFill>
            </a:endParaRPr>
          </a:p>
          <a:p>
            <a:pPr marL="457200" lvl="0" indent="0" algn="l" rtl="0">
              <a:spcBef>
                <a:spcPts val="0"/>
              </a:spcBef>
              <a:spcAft>
                <a:spcPts val="0"/>
              </a:spcAft>
              <a:buNone/>
            </a:pPr>
            <a:r>
              <a:rPr lang="en-GB">
                <a:solidFill>
                  <a:srgbClr val="595959"/>
                </a:solidFill>
              </a:rPr>
              <a:t>Emotion classification: “emotion_happy” → [0, 0, 0, 1, 0, 0]</a:t>
            </a:r>
            <a:endParaRPr>
              <a:solidFill>
                <a:srgbClr val="59595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Class Imbalance</a:t>
            </a:r>
            <a:endParaRPr lang="en-GB"/>
          </a:p>
        </p:txBody>
      </p:sp>
      <p:sp>
        <p:nvSpPr>
          <p:cNvPr id="153" name="Google Shape;153;p28"/>
          <p:cNvSpPr txBox="1"/>
          <p:nvPr>
            <p:ph type="body" idx="1"/>
          </p:nvPr>
        </p:nvSpPr>
        <p:spPr>
          <a:xfrm>
            <a:off x="349300" y="1147425"/>
            <a:ext cx="7407000" cy="317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Uneven distribution of classes (90 instances of class A and 10 instances of class B)</a:t>
            </a:r>
            <a:endParaRPr lang="en-GB"/>
          </a:p>
          <a:p>
            <a:pPr marL="0" lvl="0" indent="0" algn="l" rtl="0">
              <a:spcBef>
                <a:spcPts val="1600"/>
              </a:spcBef>
              <a:spcAft>
                <a:spcPts val="0"/>
              </a:spcAft>
              <a:buNone/>
            </a:pPr>
            <a:r>
              <a:rPr lang="en-GB" sz="2000" b="1"/>
              <a:t>Method</a:t>
            </a:r>
            <a:endParaRPr sz="2000" b="1"/>
          </a:p>
          <a:p>
            <a:pPr marL="457200" lvl="0" indent="-330200" algn="l" rtl="0">
              <a:spcBef>
                <a:spcPts val="1600"/>
              </a:spcBef>
              <a:spcAft>
                <a:spcPts val="0"/>
              </a:spcAft>
              <a:buSzPts val="1600"/>
              <a:buChar char="●"/>
            </a:pPr>
            <a:r>
              <a:rPr lang="en-GB"/>
              <a:t>Oversampling or Undersampling</a:t>
            </a:r>
            <a:endParaRPr lang="en-GB"/>
          </a:p>
          <a:p>
            <a:pPr marL="457200" lvl="0" indent="-330200" algn="l" rtl="0">
              <a:spcBef>
                <a:spcPts val="0"/>
              </a:spcBef>
              <a:spcAft>
                <a:spcPts val="0"/>
              </a:spcAft>
              <a:buSzPts val="1600"/>
              <a:buChar char="●"/>
            </a:pPr>
            <a:r>
              <a:rPr lang="en-GB"/>
              <a:t>Have realistic (sometimes uniform) distribution of classes over data</a:t>
            </a:r>
            <a:endParaRPr lang="en-GB"/>
          </a:p>
          <a:p>
            <a:pPr marL="457200" lvl="0" indent="-330200" algn="l" rtl="0">
              <a:spcBef>
                <a:spcPts val="0"/>
              </a:spcBef>
              <a:spcAft>
                <a:spcPts val="0"/>
              </a:spcAft>
              <a:buSzPts val="1600"/>
              <a:buChar char="●"/>
            </a:pPr>
            <a:r>
              <a:rPr lang="en-GB"/>
              <a:t>Weighted loss if data is highly imbalanced</a:t>
            </a:r>
            <a:endParaRPr lang="en-GB"/>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57" name="Shape 157"/>
        <p:cNvGrpSpPr/>
        <p:nvPr/>
      </p:nvGrpSpPr>
      <p:grpSpPr>
        <a:xfrm>
          <a:off x="0" y="0"/>
          <a:ext cx="0" cy="0"/>
          <a:chOff x="0" y="0"/>
          <a:chExt cx="0" cy="0"/>
        </a:xfrm>
      </p:grpSpPr>
      <p:sp>
        <p:nvSpPr>
          <p:cNvPr id="158" name="Google Shape;158;p29"/>
          <p:cNvSpPr txBox="1"/>
          <p:nvPr>
            <p:ph type="title"/>
          </p:nvPr>
        </p:nvSpPr>
        <p:spPr>
          <a:xfrm>
            <a:off x="868500" y="2240250"/>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Tools for Preprocessing</a:t>
            </a:r>
            <a:endParaRPr lang="en-GB"/>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62" name="Shape 162"/>
        <p:cNvGrpSpPr/>
        <p:nvPr/>
      </p:nvGrpSpPr>
      <p:grpSpPr>
        <a:xfrm>
          <a:off x="0" y="0"/>
          <a:ext cx="0" cy="0"/>
          <a:chOff x="0" y="0"/>
          <a:chExt cx="0" cy="0"/>
        </a:xfrm>
      </p:grpSpPr>
      <p:sp>
        <p:nvSpPr>
          <p:cNvPr id="163" name="Google Shape;163;p30"/>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Tools for Preprocessing</a:t>
            </a:r>
            <a:endParaRPr lang="en-GB"/>
          </a:p>
        </p:txBody>
      </p:sp>
      <p:sp>
        <p:nvSpPr>
          <p:cNvPr id="164" name="Google Shape;164;p30"/>
          <p:cNvSpPr txBox="1"/>
          <p:nvPr>
            <p:ph type="body" idx="1"/>
          </p:nvPr>
        </p:nvSpPr>
        <p:spPr>
          <a:xfrm>
            <a:off x="349300" y="1147425"/>
            <a:ext cx="7407000" cy="317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Various python libraries support data preprocessing</a:t>
            </a:r>
            <a:endParaRPr lang="en-GB"/>
          </a:p>
          <a:p>
            <a:pPr marL="0" lvl="0" indent="0" algn="l" rtl="0">
              <a:spcBef>
                <a:spcPts val="1600"/>
              </a:spcBef>
              <a:spcAft>
                <a:spcPts val="0"/>
              </a:spcAft>
              <a:buNone/>
            </a:pPr>
            <a:r>
              <a:rPr lang="en-GB" b="1"/>
              <a:t>PyTorch</a:t>
            </a:r>
            <a:endParaRPr b="1"/>
          </a:p>
          <a:p>
            <a:pPr marL="0" lvl="0" indent="0" algn="l" rtl="0">
              <a:spcBef>
                <a:spcPts val="1600"/>
              </a:spcBef>
              <a:spcAft>
                <a:spcPts val="1600"/>
              </a:spcAft>
              <a:buNone/>
            </a:pPr>
            <a:endParaRPr b="1"/>
          </a:p>
        </p:txBody>
      </p:sp>
      <p:sp>
        <p:nvSpPr>
          <p:cNvPr id="165" name="Google Shape;165;p30"/>
          <p:cNvSpPr txBox="1"/>
          <p:nvPr/>
        </p:nvSpPr>
        <p:spPr>
          <a:xfrm>
            <a:off x="447250" y="2012675"/>
            <a:ext cx="41247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Proxima Nova"/>
                <a:ea typeface="Proxima Nova"/>
                <a:cs typeface="Proxima Nova"/>
                <a:sym typeface="Proxima Nova"/>
              </a:rPr>
              <a:t>Data Preprocessing</a:t>
            </a:r>
            <a:endParaRPr b="1">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GB">
                <a:latin typeface="Proxima Nova"/>
                <a:ea typeface="Proxima Nova"/>
                <a:cs typeface="Proxima Nova"/>
                <a:sym typeface="Proxima Nova"/>
              </a:rPr>
              <a:t>Random sampling, </a:t>
            </a:r>
            <a:r>
              <a:rPr lang="en-GB">
                <a:latin typeface="Proxima Nova"/>
                <a:ea typeface="Proxima Nova"/>
                <a:cs typeface="Proxima Nova"/>
                <a:sym typeface="Proxima Nova"/>
              </a:rPr>
              <a:t>Weighted</a:t>
            </a:r>
            <a:r>
              <a:rPr lang="en-GB">
                <a:latin typeface="Proxima Nova"/>
                <a:ea typeface="Proxima Nova"/>
                <a:cs typeface="Proxima Nova"/>
                <a:sym typeface="Proxima Nova"/>
              </a:rPr>
              <a:t> random sampling </a:t>
            </a:r>
            <a:endParaRPr>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GB">
                <a:latin typeface="Proxima Nova"/>
                <a:ea typeface="Proxima Nova"/>
                <a:cs typeface="Proxima Nova"/>
                <a:sym typeface="Proxima Nova"/>
              </a:rPr>
              <a:t>Filters for cleaning data (</a:t>
            </a:r>
            <a:r>
              <a:rPr lang="en-GB" u="sng">
                <a:solidFill>
                  <a:schemeClr val="hlink"/>
                </a:solidFill>
                <a:latin typeface="Proxima Nova"/>
                <a:ea typeface="Proxima Nova"/>
                <a:cs typeface="Proxima Nova"/>
                <a:sym typeface="Proxima Nova"/>
                <a:hlinkClick r:id="rId1"/>
              </a:rPr>
              <a:t>example</a:t>
            </a:r>
            <a:r>
              <a:rPr lang="en-GB">
                <a:latin typeface="Proxima Nova"/>
                <a:ea typeface="Proxima Nova"/>
                <a:cs typeface="Proxima Nova"/>
                <a:sym typeface="Proxima Nova"/>
              </a:rPr>
              <a:t>)</a:t>
            </a:r>
            <a:endParaRPr>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GB">
                <a:latin typeface="Proxima Nova"/>
                <a:ea typeface="Proxima Nova"/>
                <a:cs typeface="Proxima Nova"/>
                <a:sym typeface="Proxima Nova"/>
              </a:rPr>
              <a:t>Random splitting and shuffling</a:t>
            </a:r>
            <a:endParaRPr>
              <a:latin typeface="Proxima Nova"/>
              <a:ea typeface="Proxima Nova"/>
              <a:cs typeface="Proxima Nova"/>
              <a:sym typeface="Proxima Nova"/>
            </a:endParaRPr>
          </a:p>
        </p:txBody>
      </p:sp>
      <p:sp>
        <p:nvSpPr>
          <p:cNvPr id="166" name="Google Shape;166;p30"/>
          <p:cNvSpPr txBox="1"/>
          <p:nvPr/>
        </p:nvSpPr>
        <p:spPr>
          <a:xfrm>
            <a:off x="4267200" y="1940700"/>
            <a:ext cx="42441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Proxima Nova"/>
                <a:ea typeface="Proxima Nova"/>
                <a:cs typeface="Proxima Nova"/>
                <a:sym typeface="Proxima Nova"/>
              </a:rPr>
              <a:t>Data Augmentation</a:t>
            </a:r>
            <a:endParaRPr b="1">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GB">
                <a:latin typeface="Proxima Nova"/>
                <a:ea typeface="Proxima Nova"/>
                <a:cs typeface="Proxima Nova"/>
                <a:sym typeface="Proxima Nova"/>
              </a:rPr>
              <a:t>Torchvision: Image</a:t>
            </a:r>
            <a:endParaRPr>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GB">
                <a:latin typeface="Proxima Nova"/>
                <a:ea typeface="Proxima Nova"/>
                <a:cs typeface="Proxima Nova"/>
                <a:sym typeface="Proxima Nova"/>
              </a:rPr>
              <a:t>Torchaudio: Audio</a:t>
            </a:r>
            <a:endParaRPr>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GB">
                <a:latin typeface="Proxima Nova"/>
                <a:ea typeface="Proxima Nova"/>
                <a:cs typeface="Proxima Nova"/>
                <a:sym typeface="Proxima Nova"/>
              </a:rPr>
              <a:t>Torchtext: Text</a:t>
            </a:r>
            <a:endParaRPr>
              <a:latin typeface="Proxima Nova"/>
              <a:ea typeface="Proxima Nova"/>
              <a:cs typeface="Proxima Nova"/>
              <a:sym typeface="Proxima Nova"/>
            </a:endParaRPr>
          </a:p>
          <a:p>
            <a:pPr marL="0" lvl="0" indent="0" algn="l" rtl="0">
              <a:spcBef>
                <a:spcPts val="0"/>
              </a:spcBef>
              <a:spcAft>
                <a:spcPts val="0"/>
              </a:spcAft>
              <a:buNone/>
            </a:pPr>
            <a:r>
              <a:rPr lang="en-GB">
                <a:latin typeface="Proxima Nova"/>
                <a:ea typeface="Proxima Nova"/>
                <a:cs typeface="Proxima Nova"/>
                <a:sym typeface="Proxima Nova"/>
              </a:rPr>
              <a:t>Used when implementing PyTorch </a:t>
            </a:r>
            <a:r>
              <a:rPr lang="en-GB" u="sng">
                <a:solidFill>
                  <a:schemeClr val="hlink"/>
                </a:solidFill>
                <a:latin typeface="Proxima Nova"/>
                <a:ea typeface="Proxima Nova"/>
                <a:cs typeface="Proxima Nova"/>
                <a:sym typeface="Proxima Nova"/>
                <a:hlinkClick r:id="rId2"/>
              </a:rPr>
              <a:t>Dataloader</a:t>
            </a:r>
            <a:r>
              <a:rPr lang="en-GB">
                <a:latin typeface="Proxima Nova"/>
                <a:ea typeface="Proxima Nova"/>
                <a:cs typeface="Proxima Nova"/>
                <a:sym typeface="Proxima Nova"/>
              </a:rPr>
              <a:t> class</a:t>
            </a:r>
            <a:endParaRPr>
              <a:latin typeface="Proxima Nova"/>
              <a:ea typeface="Proxima Nova"/>
              <a:cs typeface="Proxima Nova"/>
              <a:sym typeface="Proxima Nova"/>
            </a:endParaRPr>
          </a:p>
        </p:txBody>
      </p:sp>
      <p:sp>
        <p:nvSpPr>
          <p:cNvPr id="167" name="Google Shape;167;p30"/>
          <p:cNvSpPr txBox="1"/>
          <p:nvPr/>
        </p:nvSpPr>
        <p:spPr>
          <a:xfrm>
            <a:off x="404250" y="3354450"/>
            <a:ext cx="5728500" cy="888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600" b="1">
                <a:solidFill>
                  <a:schemeClr val="dk2"/>
                </a:solidFill>
                <a:latin typeface="Proxima Nova"/>
                <a:ea typeface="Proxima Nova"/>
                <a:cs typeface="Proxima Nova"/>
                <a:sym typeface="Proxima Nova"/>
              </a:rPr>
              <a:t>Scikit-learn, Pandas, NumPy</a:t>
            </a:r>
            <a:endParaRPr sz="1600" b="1">
              <a:solidFill>
                <a:schemeClr val="dk2"/>
              </a:solidFill>
              <a:latin typeface="Proxima Nova"/>
              <a:ea typeface="Proxima Nova"/>
              <a:cs typeface="Proxima Nova"/>
              <a:sym typeface="Proxima Nova"/>
            </a:endParaRPr>
          </a:p>
          <a:p>
            <a:pPr marL="0" lvl="0" indent="0" algn="l" rtl="0">
              <a:lnSpc>
                <a:spcPct val="115000"/>
              </a:lnSpc>
              <a:spcBef>
                <a:spcPts val="1600"/>
              </a:spcBef>
              <a:spcAft>
                <a:spcPts val="0"/>
              </a:spcAft>
              <a:buNone/>
            </a:pPr>
            <a:r>
              <a:rPr lang="en-GB">
                <a:solidFill>
                  <a:srgbClr val="595959"/>
                </a:solidFill>
                <a:latin typeface="Proxima Nova"/>
                <a:ea typeface="Proxima Nova"/>
                <a:cs typeface="Proxima Nova"/>
                <a:sym typeface="Proxima Nova"/>
              </a:rPr>
              <a:t>Random data splits, applying filters, normalizing features, etc</a:t>
            </a:r>
            <a:endParaRPr>
              <a:solidFill>
                <a:schemeClr val="dk2"/>
              </a:solidFill>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71" name="Shape 171"/>
        <p:cNvGrpSpPr/>
        <p:nvPr/>
      </p:nvGrpSpPr>
      <p:grpSpPr>
        <a:xfrm>
          <a:off x="0" y="0"/>
          <a:ext cx="0" cy="0"/>
          <a:chOff x="0" y="0"/>
          <a:chExt cx="0" cy="0"/>
        </a:xfrm>
      </p:grpSpPr>
      <p:sp>
        <p:nvSpPr>
          <p:cNvPr id="172" name="Google Shape;172;p31"/>
          <p:cNvSpPr txBox="1"/>
          <p:nvPr>
            <p:ph type="title"/>
          </p:nvPr>
        </p:nvSpPr>
        <p:spPr>
          <a:xfrm>
            <a:off x="868500" y="2240250"/>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Preprocessing Speech Data</a:t>
            </a:r>
            <a:endParaRPr lang="en-GB"/>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76" name="Shape 176"/>
        <p:cNvGrpSpPr/>
        <p:nvPr/>
      </p:nvGrpSpPr>
      <p:grpSpPr>
        <a:xfrm>
          <a:off x="0" y="0"/>
          <a:ext cx="0" cy="0"/>
          <a:chOff x="0" y="0"/>
          <a:chExt cx="0" cy="0"/>
        </a:xfrm>
      </p:grpSpPr>
      <p:sp>
        <p:nvSpPr>
          <p:cNvPr id="177" name="Google Shape;177;p32"/>
          <p:cNvSpPr txBox="1"/>
          <p:nvPr>
            <p:ph type="title"/>
          </p:nvPr>
        </p:nvSpPr>
        <p:spPr>
          <a:xfrm>
            <a:off x="349300" y="334525"/>
            <a:ext cx="7407000" cy="6630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1600"/>
              </a:spcAft>
              <a:buSzPts val="990"/>
              <a:buNone/>
            </a:pPr>
            <a:r>
              <a:rPr lang="en-GB" sz="2880"/>
              <a:t>Signal Processing</a:t>
            </a:r>
            <a:endParaRPr sz="2880"/>
          </a:p>
        </p:txBody>
      </p:sp>
      <p:sp>
        <p:nvSpPr>
          <p:cNvPr id="178" name="Google Shape;178;p32"/>
          <p:cNvSpPr txBox="1"/>
          <p:nvPr>
            <p:ph type="body" idx="1"/>
          </p:nvPr>
        </p:nvSpPr>
        <p:spPr>
          <a:xfrm>
            <a:off x="349300" y="1147425"/>
            <a:ext cx="7407000" cy="317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800" b="1">
                <a:solidFill>
                  <a:srgbClr val="595959"/>
                </a:solidFill>
              </a:rPr>
              <a:t>Intro</a:t>
            </a:r>
            <a:endParaRPr sz="1800" b="1">
              <a:solidFill>
                <a:srgbClr val="595959"/>
              </a:solidFill>
            </a:endParaRPr>
          </a:p>
          <a:p>
            <a:pPr marL="457200" lvl="0" indent="-330200" algn="l" rtl="0">
              <a:spcBef>
                <a:spcPts val="1000"/>
              </a:spcBef>
              <a:spcAft>
                <a:spcPts val="0"/>
              </a:spcAft>
              <a:buClr>
                <a:srgbClr val="595959"/>
              </a:buClr>
              <a:buSzPts val="1600"/>
              <a:buChar char="●"/>
            </a:pPr>
            <a:r>
              <a:rPr lang="en-GB">
                <a:solidFill>
                  <a:srgbClr val="595959"/>
                </a:solidFill>
              </a:rPr>
              <a:t>Speech signals can be understood as a mixture of signals at various frequencies</a:t>
            </a:r>
            <a:endParaRPr>
              <a:solidFill>
                <a:srgbClr val="595959"/>
              </a:solidFill>
            </a:endParaRPr>
          </a:p>
          <a:p>
            <a:pPr marL="457200" lvl="0" indent="-330200" algn="l" rtl="0">
              <a:spcBef>
                <a:spcPts val="0"/>
              </a:spcBef>
              <a:spcAft>
                <a:spcPts val="0"/>
              </a:spcAft>
              <a:buClr>
                <a:srgbClr val="595959"/>
              </a:buClr>
              <a:buSzPts val="1600"/>
              <a:buChar char="●"/>
            </a:pPr>
            <a:r>
              <a:rPr lang="en-GB">
                <a:solidFill>
                  <a:srgbClr val="595959"/>
                </a:solidFill>
              </a:rPr>
              <a:t>Raw speech signals aren’t always the best source of data for models to work with</a:t>
            </a:r>
            <a:endParaRPr>
              <a:solidFill>
                <a:srgbClr val="595959"/>
              </a:solidFill>
            </a:endParaRPr>
          </a:p>
          <a:p>
            <a:pPr marL="914400" lvl="1" indent="-330200" algn="l" rtl="0">
              <a:spcBef>
                <a:spcPts val="0"/>
              </a:spcBef>
              <a:spcAft>
                <a:spcPts val="0"/>
              </a:spcAft>
              <a:buClr>
                <a:srgbClr val="595959"/>
              </a:buClr>
              <a:buSzPts val="1600"/>
              <a:buChar char="○"/>
            </a:pPr>
            <a:r>
              <a:rPr lang="en-GB" sz="1600">
                <a:solidFill>
                  <a:srgbClr val="595959"/>
                </a:solidFill>
              </a:rPr>
              <a:t>Contain noise</a:t>
            </a:r>
            <a:endParaRPr sz="1600">
              <a:solidFill>
                <a:srgbClr val="595959"/>
              </a:solidFill>
            </a:endParaRPr>
          </a:p>
          <a:p>
            <a:pPr marL="914400" lvl="1" indent="-330200" algn="l" rtl="0">
              <a:spcBef>
                <a:spcPts val="0"/>
              </a:spcBef>
              <a:spcAft>
                <a:spcPts val="0"/>
              </a:spcAft>
              <a:buClr>
                <a:srgbClr val="595959"/>
              </a:buClr>
              <a:buSzPts val="1600"/>
              <a:buChar char="○"/>
            </a:pPr>
            <a:r>
              <a:rPr lang="en-GB" sz="1600">
                <a:solidFill>
                  <a:srgbClr val="595959"/>
                </a:solidFill>
              </a:rPr>
              <a:t>Naturally continuous data that needs discretization at the minimum</a:t>
            </a:r>
            <a:endParaRPr sz="1600">
              <a:solidFill>
                <a:srgbClr val="595959"/>
              </a:solidFill>
            </a:endParaRPr>
          </a:p>
          <a:p>
            <a:pPr marL="457200" lvl="0" indent="-330200" algn="l" rtl="0">
              <a:spcBef>
                <a:spcPts val="0"/>
              </a:spcBef>
              <a:spcAft>
                <a:spcPts val="0"/>
              </a:spcAft>
              <a:buClr>
                <a:srgbClr val="595959"/>
              </a:buClr>
              <a:buSzPts val="1600"/>
              <a:buChar char="●"/>
            </a:pPr>
            <a:r>
              <a:rPr lang="en-GB">
                <a:solidFill>
                  <a:srgbClr val="595959"/>
                </a:solidFill>
              </a:rPr>
              <a:t>Reckless discretization can lead to noisy frequency bands</a:t>
            </a:r>
            <a:endParaRPr>
              <a:solidFill>
                <a:srgbClr val="595959"/>
              </a:solidFill>
            </a:endParaRPr>
          </a:p>
          <a:p>
            <a:pPr marL="914400" lvl="1" indent="-330200" algn="l" rtl="0">
              <a:spcBef>
                <a:spcPts val="0"/>
              </a:spcBef>
              <a:spcAft>
                <a:spcPts val="0"/>
              </a:spcAft>
              <a:buClr>
                <a:srgbClr val="595959"/>
              </a:buClr>
              <a:buSzPts val="1600"/>
              <a:buChar char="○"/>
            </a:pPr>
            <a:r>
              <a:rPr lang="en-GB" sz="1600">
                <a:solidFill>
                  <a:srgbClr val="595959"/>
                </a:solidFill>
              </a:rPr>
              <a:t>especially the high ones</a:t>
            </a:r>
            <a:endParaRPr sz="16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82" name="Shape 182"/>
        <p:cNvGrpSpPr/>
        <p:nvPr/>
      </p:nvGrpSpPr>
      <p:grpSpPr>
        <a:xfrm>
          <a:off x="0" y="0"/>
          <a:ext cx="0" cy="0"/>
          <a:chOff x="0" y="0"/>
          <a:chExt cx="0" cy="0"/>
        </a:xfrm>
      </p:grpSpPr>
      <p:sp>
        <p:nvSpPr>
          <p:cNvPr id="183" name="Google Shape;183;p33"/>
          <p:cNvSpPr txBox="1"/>
          <p:nvPr>
            <p:ph type="title"/>
          </p:nvPr>
        </p:nvSpPr>
        <p:spPr>
          <a:xfrm>
            <a:off x="349300" y="334525"/>
            <a:ext cx="7407000" cy="6630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1600"/>
              </a:spcAft>
              <a:buNone/>
            </a:pPr>
            <a:r>
              <a:rPr lang="en-GB" sz="2300"/>
              <a:t>Mel-Frequency Cepstral Coefficients (MFCCs)</a:t>
            </a:r>
            <a:endParaRPr sz="2300"/>
          </a:p>
        </p:txBody>
      </p:sp>
      <p:sp>
        <p:nvSpPr>
          <p:cNvPr id="184" name="Google Shape;184;p33"/>
          <p:cNvSpPr txBox="1"/>
          <p:nvPr/>
        </p:nvSpPr>
        <p:spPr>
          <a:xfrm>
            <a:off x="2292550" y="2110050"/>
            <a:ext cx="35205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800" b="1">
                <a:latin typeface="Proxima Nova"/>
                <a:ea typeface="Proxima Nova"/>
                <a:cs typeface="Proxima Nova"/>
                <a:sym typeface="Proxima Nova"/>
              </a:rPr>
              <a:t>MFCC</a:t>
            </a:r>
            <a:endParaRPr sz="1800" b="1">
              <a:latin typeface="Proxima Nova"/>
              <a:ea typeface="Proxima Nova"/>
              <a:cs typeface="Proxima Nova"/>
              <a:sym typeface="Proxima Nova"/>
            </a:endParaRPr>
          </a:p>
          <a:p>
            <a:pPr marL="0" lvl="0" indent="0" algn="ctr" rtl="0">
              <a:spcBef>
                <a:spcPts val="0"/>
              </a:spcBef>
              <a:spcAft>
                <a:spcPts val="0"/>
              </a:spcAft>
              <a:buNone/>
            </a:pPr>
            <a:endParaRPr>
              <a:latin typeface="Proxima Nova"/>
              <a:ea typeface="Proxima Nova"/>
              <a:cs typeface="Proxima Nova"/>
              <a:sym typeface="Proxima Nova"/>
            </a:endParaRPr>
          </a:p>
          <a:p>
            <a:pPr marL="0" lvl="0" indent="0" algn="ctr" rtl="0">
              <a:spcBef>
                <a:spcPts val="0"/>
              </a:spcBef>
              <a:spcAft>
                <a:spcPts val="0"/>
              </a:spcAft>
              <a:buNone/>
            </a:pPr>
            <a:r>
              <a:rPr lang="en-GB" sz="1600">
                <a:latin typeface="Proxima Nova"/>
                <a:ea typeface="Proxima Nova"/>
                <a:cs typeface="Proxima Nova"/>
                <a:sym typeface="Proxima Nova"/>
              </a:rPr>
              <a:t>Mel Frequency Cepstral Coefficients</a:t>
            </a:r>
            <a:endParaRPr sz="1600">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76" name="Shape 76"/>
        <p:cNvGrpSpPr/>
        <p:nvPr/>
      </p:nvGrpSpPr>
      <p:grpSpPr>
        <a:xfrm>
          <a:off x="0" y="0"/>
          <a:ext cx="0" cy="0"/>
          <a:chOff x="0" y="0"/>
          <a:chExt cx="0" cy="0"/>
        </a:xfrm>
      </p:grpSpPr>
      <p:sp>
        <p:nvSpPr>
          <p:cNvPr id="77" name="Google Shape;77;p16"/>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Topics</a:t>
            </a:r>
            <a:endParaRPr lang="en-GB"/>
          </a:p>
        </p:txBody>
      </p:sp>
      <p:sp>
        <p:nvSpPr>
          <p:cNvPr id="78" name="Google Shape;78;p16"/>
          <p:cNvSpPr txBox="1"/>
          <p:nvPr>
            <p:ph type="body" idx="1"/>
          </p:nvPr>
        </p:nvSpPr>
        <p:spPr>
          <a:xfrm>
            <a:off x="349300" y="1147425"/>
            <a:ext cx="7407000" cy="31725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AutoNum type="arabicPeriod"/>
            </a:pPr>
            <a:r>
              <a:rPr lang="en-GB" sz="2000"/>
              <a:t>Introduction</a:t>
            </a:r>
            <a:endParaRPr sz="2000"/>
          </a:p>
          <a:p>
            <a:pPr marL="457200" lvl="0" indent="-355600" algn="l" rtl="0">
              <a:spcBef>
                <a:spcPts val="0"/>
              </a:spcBef>
              <a:spcAft>
                <a:spcPts val="0"/>
              </a:spcAft>
              <a:buSzPts val="2000"/>
              <a:buAutoNum type="arabicPeriod"/>
            </a:pPr>
            <a:r>
              <a:rPr lang="en-GB" sz="2000"/>
              <a:t>Importance of Preprocessing</a:t>
            </a:r>
            <a:endParaRPr sz="2000"/>
          </a:p>
          <a:p>
            <a:pPr marL="914400" lvl="1" indent="-355600" algn="l" rtl="0">
              <a:spcBef>
                <a:spcPts val="0"/>
              </a:spcBef>
              <a:spcAft>
                <a:spcPts val="0"/>
              </a:spcAft>
              <a:buSzPts val="2000"/>
              <a:buAutoNum type="alphaLcPeriod"/>
            </a:pPr>
            <a:r>
              <a:rPr lang="en-GB" sz="2000"/>
              <a:t>Reasons for Preprocessing</a:t>
            </a:r>
            <a:endParaRPr sz="2000"/>
          </a:p>
          <a:p>
            <a:pPr marL="914400" lvl="1" indent="-355600" algn="l" rtl="0">
              <a:spcBef>
                <a:spcPts val="0"/>
              </a:spcBef>
              <a:spcAft>
                <a:spcPts val="0"/>
              </a:spcAft>
              <a:buSzPts val="2000"/>
              <a:buAutoNum type="alphaLcPeriod"/>
            </a:pPr>
            <a:r>
              <a:rPr lang="en-GB" sz="2000"/>
              <a:t>Techniques for Preprocessing</a:t>
            </a:r>
            <a:endParaRPr sz="2000"/>
          </a:p>
          <a:p>
            <a:pPr marL="914400" lvl="1" indent="-355600" algn="l" rtl="0">
              <a:spcBef>
                <a:spcPts val="0"/>
              </a:spcBef>
              <a:spcAft>
                <a:spcPts val="0"/>
              </a:spcAft>
              <a:buSzPts val="2000"/>
              <a:buAutoNum type="alphaLcPeriod"/>
            </a:pPr>
            <a:r>
              <a:rPr lang="en-GB" sz="2000"/>
              <a:t>Tools for Preprocessing</a:t>
            </a:r>
            <a:endParaRPr sz="2000"/>
          </a:p>
          <a:p>
            <a:pPr marL="457200" lvl="0" indent="-355600" algn="l" rtl="0">
              <a:spcBef>
                <a:spcPts val="0"/>
              </a:spcBef>
              <a:spcAft>
                <a:spcPts val="0"/>
              </a:spcAft>
              <a:buSzPts val="2000"/>
              <a:buAutoNum type="arabicPeriod"/>
            </a:pPr>
            <a:r>
              <a:rPr lang="en-GB" sz="2000"/>
              <a:t>Preprocessing Speech Data</a:t>
            </a:r>
            <a:endParaRPr sz="2000"/>
          </a:p>
          <a:p>
            <a:pPr marL="914400" lvl="1" indent="-355600" algn="l" rtl="0">
              <a:spcBef>
                <a:spcPts val="0"/>
              </a:spcBef>
              <a:spcAft>
                <a:spcPts val="0"/>
              </a:spcAft>
              <a:buSzPts val="2000"/>
              <a:buAutoNum type="alphaLcPeriod"/>
            </a:pPr>
            <a:r>
              <a:rPr lang="en-GB" sz="2000"/>
              <a:t>Extracting Mel-Frequency Cepstral Coefficients (MFCCs)</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88" name="Shape 188"/>
        <p:cNvGrpSpPr/>
        <p:nvPr/>
      </p:nvGrpSpPr>
      <p:grpSpPr>
        <a:xfrm>
          <a:off x="0" y="0"/>
          <a:ext cx="0" cy="0"/>
          <a:chOff x="0" y="0"/>
          <a:chExt cx="0" cy="0"/>
        </a:xfrm>
      </p:grpSpPr>
      <p:sp>
        <p:nvSpPr>
          <p:cNvPr id="189" name="Google Shape;189;p34"/>
          <p:cNvSpPr txBox="1"/>
          <p:nvPr/>
        </p:nvSpPr>
        <p:spPr>
          <a:xfrm>
            <a:off x="2160550" y="2164125"/>
            <a:ext cx="3784500" cy="1139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800" b="1">
                <a:latin typeface="Proxima Nova"/>
                <a:ea typeface="Proxima Nova"/>
                <a:cs typeface="Proxima Nova"/>
                <a:sym typeface="Proxima Nova"/>
              </a:rPr>
              <a:t>MFCC</a:t>
            </a:r>
            <a:endParaRPr sz="1800" b="1">
              <a:latin typeface="Proxima Nova"/>
              <a:ea typeface="Proxima Nova"/>
              <a:cs typeface="Proxima Nova"/>
              <a:sym typeface="Proxima Nova"/>
            </a:endParaRPr>
          </a:p>
          <a:p>
            <a:pPr marL="0" lvl="0" indent="0" algn="ctr" rtl="0">
              <a:spcBef>
                <a:spcPts val="0"/>
              </a:spcBef>
              <a:spcAft>
                <a:spcPts val="0"/>
              </a:spcAft>
              <a:buNone/>
            </a:pPr>
            <a:endParaRPr>
              <a:latin typeface="Proxima Nova"/>
              <a:ea typeface="Proxima Nova"/>
              <a:cs typeface="Proxima Nova"/>
              <a:sym typeface="Proxima Nova"/>
            </a:endParaRPr>
          </a:p>
          <a:p>
            <a:pPr marL="0" lvl="0" indent="0" algn="ctr" rtl="0">
              <a:spcBef>
                <a:spcPts val="0"/>
              </a:spcBef>
              <a:spcAft>
                <a:spcPts val="0"/>
              </a:spcAft>
              <a:buNone/>
            </a:pPr>
            <a:r>
              <a:rPr lang="en-GB" sz="1600">
                <a:solidFill>
                  <a:schemeClr val="accent3"/>
                </a:solidFill>
                <a:latin typeface="Proxima Nova"/>
                <a:ea typeface="Proxima Nova"/>
                <a:cs typeface="Proxima Nova"/>
                <a:sym typeface="Proxima Nova"/>
              </a:rPr>
              <a:t>Mel Frequency</a:t>
            </a:r>
            <a:r>
              <a:rPr lang="en-GB" sz="1600">
                <a:latin typeface="Proxima Nova"/>
                <a:ea typeface="Proxima Nova"/>
                <a:cs typeface="Proxima Nova"/>
                <a:sym typeface="Proxima Nova"/>
              </a:rPr>
              <a:t> Cepstral Coefficients</a:t>
            </a:r>
            <a:endParaRPr sz="1600">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93" name="Shape 193"/>
        <p:cNvGrpSpPr/>
        <p:nvPr/>
      </p:nvGrpSpPr>
      <p:grpSpPr>
        <a:xfrm>
          <a:off x="0" y="0"/>
          <a:ext cx="0" cy="0"/>
          <a:chOff x="0" y="0"/>
          <a:chExt cx="0" cy="0"/>
        </a:xfrm>
      </p:grpSpPr>
      <p:sp>
        <p:nvSpPr>
          <p:cNvPr id="194" name="Google Shape;194;p35"/>
          <p:cNvSpPr txBox="1"/>
          <p:nvPr/>
        </p:nvSpPr>
        <p:spPr>
          <a:xfrm>
            <a:off x="2160550" y="2164125"/>
            <a:ext cx="3784500" cy="1139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800" b="1">
                <a:latin typeface="Proxima Nova"/>
                <a:ea typeface="Proxima Nova"/>
                <a:cs typeface="Proxima Nova"/>
                <a:sym typeface="Proxima Nova"/>
              </a:rPr>
              <a:t>MFCC</a:t>
            </a:r>
            <a:endParaRPr sz="1800" b="1">
              <a:latin typeface="Proxima Nova"/>
              <a:ea typeface="Proxima Nova"/>
              <a:cs typeface="Proxima Nova"/>
              <a:sym typeface="Proxima Nova"/>
            </a:endParaRPr>
          </a:p>
          <a:p>
            <a:pPr marL="0" lvl="0" indent="0" algn="ctr" rtl="0">
              <a:spcBef>
                <a:spcPts val="0"/>
              </a:spcBef>
              <a:spcAft>
                <a:spcPts val="0"/>
              </a:spcAft>
              <a:buNone/>
            </a:pPr>
            <a:endParaRPr>
              <a:latin typeface="Proxima Nova"/>
              <a:ea typeface="Proxima Nova"/>
              <a:cs typeface="Proxima Nova"/>
              <a:sym typeface="Proxima Nova"/>
            </a:endParaRPr>
          </a:p>
          <a:p>
            <a:pPr marL="0" lvl="0" indent="0" algn="ctr" rtl="0">
              <a:spcBef>
                <a:spcPts val="0"/>
              </a:spcBef>
              <a:spcAft>
                <a:spcPts val="0"/>
              </a:spcAft>
              <a:buNone/>
            </a:pPr>
            <a:r>
              <a:rPr lang="en-GB" sz="1600">
                <a:solidFill>
                  <a:srgbClr val="212121"/>
                </a:solidFill>
                <a:latin typeface="Proxima Nova"/>
                <a:ea typeface="Proxima Nova"/>
                <a:cs typeface="Proxima Nova"/>
                <a:sym typeface="Proxima Nova"/>
              </a:rPr>
              <a:t>Mel Frequency Cepstral </a:t>
            </a:r>
            <a:r>
              <a:rPr lang="en-GB" sz="1600">
                <a:solidFill>
                  <a:schemeClr val="accent3"/>
                </a:solidFill>
                <a:latin typeface="Proxima Nova"/>
                <a:ea typeface="Proxima Nova"/>
                <a:cs typeface="Proxima Nova"/>
                <a:sym typeface="Proxima Nova"/>
              </a:rPr>
              <a:t>Coefficients</a:t>
            </a:r>
            <a:endParaRPr sz="1600">
              <a:solidFill>
                <a:schemeClr val="accent3"/>
              </a:solidFill>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98" name="Shape 198"/>
        <p:cNvGrpSpPr/>
        <p:nvPr/>
      </p:nvGrpSpPr>
      <p:grpSpPr>
        <a:xfrm>
          <a:off x="0" y="0"/>
          <a:ext cx="0" cy="0"/>
          <a:chOff x="0" y="0"/>
          <a:chExt cx="0" cy="0"/>
        </a:xfrm>
      </p:grpSpPr>
      <p:sp>
        <p:nvSpPr>
          <p:cNvPr id="199" name="Google Shape;199;p36"/>
          <p:cNvSpPr txBox="1"/>
          <p:nvPr/>
        </p:nvSpPr>
        <p:spPr>
          <a:xfrm>
            <a:off x="2160550" y="2164125"/>
            <a:ext cx="3784500" cy="1139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800" b="1">
                <a:latin typeface="Proxima Nova"/>
                <a:ea typeface="Proxima Nova"/>
                <a:cs typeface="Proxima Nova"/>
                <a:sym typeface="Proxima Nova"/>
              </a:rPr>
              <a:t>MFCC</a:t>
            </a:r>
            <a:endParaRPr sz="1800" b="1">
              <a:latin typeface="Proxima Nova"/>
              <a:ea typeface="Proxima Nova"/>
              <a:cs typeface="Proxima Nova"/>
              <a:sym typeface="Proxima Nova"/>
            </a:endParaRPr>
          </a:p>
          <a:p>
            <a:pPr marL="0" lvl="0" indent="0" algn="ctr" rtl="0">
              <a:spcBef>
                <a:spcPts val="0"/>
              </a:spcBef>
              <a:spcAft>
                <a:spcPts val="0"/>
              </a:spcAft>
              <a:buNone/>
            </a:pPr>
            <a:endParaRPr>
              <a:latin typeface="Proxima Nova"/>
              <a:ea typeface="Proxima Nova"/>
              <a:cs typeface="Proxima Nova"/>
              <a:sym typeface="Proxima Nova"/>
            </a:endParaRPr>
          </a:p>
          <a:p>
            <a:pPr marL="0" lvl="0" indent="0" algn="ctr" rtl="0">
              <a:spcBef>
                <a:spcPts val="0"/>
              </a:spcBef>
              <a:spcAft>
                <a:spcPts val="0"/>
              </a:spcAft>
              <a:buNone/>
            </a:pPr>
            <a:r>
              <a:rPr lang="en-GB" sz="1600">
                <a:solidFill>
                  <a:srgbClr val="212121"/>
                </a:solidFill>
                <a:latin typeface="Proxima Nova"/>
                <a:ea typeface="Proxima Nova"/>
                <a:cs typeface="Proxima Nova"/>
                <a:sym typeface="Proxima Nova"/>
              </a:rPr>
              <a:t>Mel Frequency </a:t>
            </a:r>
            <a:r>
              <a:rPr lang="en-GB" sz="1600">
                <a:solidFill>
                  <a:schemeClr val="accent3"/>
                </a:solidFill>
                <a:latin typeface="Proxima Nova"/>
                <a:ea typeface="Proxima Nova"/>
                <a:cs typeface="Proxima Nova"/>
                <a:sym typeface="Proxima Nova"/>
              </a:rPr>
              <a:t>Cepstral</a:t>
            </a:r>
            <a:r>
              <a:rPr lang="en-GB" sz="1600">
                <a:solidFill>
                  <a:srgbClr val="212121"/>
                </a:solidFill>
                <a:latin typeface="Proxima Nova"/>
                <a:ea typeface="Proxima Nova"/>
                <a:cs typeface="Proxima Nova"/>
                <a:sym typeface="Proxima Nova"/>
              </a:rPr>
              <a:t> Coefficients</a:t>
            </a:r>
            <a:endParaRPr sz="1600">
              <a:solidFill>
                <a:srgbClr val="212121"/>
              </a:solidFill>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p:txBody>
      </p:sp>
      <p:sp>
        <p:nvSpPr>
          <p:cNvPr id="200" name="Google Shape;200;p36"/>
          <p:cNvSpPr txBox="1"/>
          <p:nvPr/>
        </p:nvSpPr>
        <p:spPr>
          <a:xfrm>
            <a:off x="2468525" y="3182425"/>
            <a:ext cx="31824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i="1">
                <a:solidFill>
                  <a:schemeClr val="accent3"/>
                </a:solidFill>
              </a:rPr>
              <a:t>Ceps</a:t>
            </a:r>
            <a:r>
              <a:rPr lang="en-GB" i="1">
                <a:solidFill>
                  <a:srgbClr val="595959"/>
                </a:solidFill>
              </a:rPr>
              <a:t>trum ↔ </a:t>
            </a:r>
            <a:r>
              <a:rPr lang="en-GB" i="1">
                <a:solidFill>
                  <a:schemeClr val="accent3"/>
                </a:solidFill>
              </a:rPr>
              <a:t>Spec</a:t>
            </a:r>
            <a:r>
              <a:rPr lang="en-GB" i="1">
                <a:solidFill>
                  <a:srgbClr val="595959"/>
                </a:solidFill>
              </a:rPr>
              <a:t>trum</a:t>
            </a:r>
            <a:endParaRPr i="1">
              <a:solidFill>
                <a:srgbClr val="595959"/>
              </a:solidFill>
            </a:endParaRPr>
          </a:p>
          <a:p>
            <a:pPr marL="0" lvl="0" indent="0" algn="ctr" rtl="0">
              <a:lnSpc>
                <a:spcPct val="115000"/>
              </a:lnSpc>
              <a:spcBef>
                <a:spcPts val="0"/>
              </a:spcBef>
              <a:spcAft>
                <a:spcPts val="0"/>
              </a:spcAft>
              <a:buNone/>
            </a:pPr>
            <a:r>
              <a:rPr lang="en-GB" i="1">
                <a:solidFill>
                  <a:srgbClr val="595959"/>
                </a:solidFill>
              </a:rPr>
              <a:t>C(</a:t>
            </a:r>
            <a:r>
              <a:rPr lang="en-GB" i="1">
                <a:solidFill>
                  <a:schemeClr val="accent5"/>
                </a:solidFill>
              </a:rPr>
              <a:t>x(t)</a:t>
            </a:r>
            <a:r>
              <a:rPr lang="en-GB" i="1">
                <a:solidFill>
                  <a:srgbClr val="595959"/>
                </a:solidFill>
              </a:rPr>
              <a:t>) = </a:t>
            </a:r>
            <a:r>
              <a:rPr lang="en-GB" i="1">
                <a:solidFill>
                  <a:schemeClr val="accent6"/>
                </a:solidFill>
              </a:rPr>
              <a:t>F</a:t>
            </a:r>
            <a:r>
              <a:rPr lang="en-GB" i="1" baseline="30000">
                <a:solidFill>
                  <a:schemeClr val="accent6"/>
                </a:solidFill>
              </a:rPr>
              <a:t>-1</a:t>
            </a:r>
            <a:r>
              <a:rPr lang="en-GB" i="1">
                <a:solidFill>
                  <a:schemeClr val="accent6"/>
                </a:solidFill>
              </a:rPr>
              <a:t>[</a:t>
            </a:r>
            <a:r>
              <a:rPr lang="en-GB" i="1">
                <a:solidFill>
                  <a:srgbClr val="6AA84F"/>
                </a:solidFill>
              </a:rPr>
              <a:t>log(</a:t>
            </a:r>
            <a:r>
              <a:rPr lang="en-GB" i="1">
                <a:solidFill>
                  <a:srgbClr val="595959"/>
                </a:solidFill>
              </a:rPr>
              <a:t>F[</a:t>
            </a:r>
            <a:r>
              <a:rPr lang="en-GB" i="1">
                <a:solidFill>
                  <a:schemeClr val="accent5"/>
                </a:solidFill>
              </a:rPr>
              <a:t>x(t)</a:t>
            </a:r>
            <a:r>
              <a:rPr lang="en-GB" i="1">
                <a:solidFill>
                  <a:srgbClr val="595959"/>
                </a:solidFill>
              </a:rPr>
              <a:t>]</a:t>
            </a:r>
            <a:r>
              <a:rPr lang="en-GB" i="1">
                <a:solidFill>
                  <a:srgbClr val="6AA84F"/>
                </a:solidFill>
              </a:rPr>
              <a:t>)</a:t>
            </a:r>
            <a:r>
              <a:rPr lang="en-GB" i="1">
                <a:solidFill>
                  <a:schemeClr val="accent6"/>
                </a:solidFill>
              </a:rPr>
              <a:t>]</a:t>
            </a:r>
            <a:endParaRPr>
              <a:solidFill>
                <a:schemeClr val="accent6"/>
              </a:solidFill>
              <a:latin typeface="Proxima Nova"/>
              <a:ea typeface="Proxima Nova"/>
              <a:cs typeface="Proxima Nova"/>
              <a:sym typeface="Proxima Nov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04" name="Shape 204"/>
        <p:cNvGrpSpPr/>
        <p:nvPr/>
      </p:nvGrpSpPr>
      <p:grpSpPr>
        <a:xfrm>
          <a:off x="0" y="0"/>
          <a:ext cx="0" cy="0"/>
          <a:chOff x="0" y="0"/>
          <a:chExt cx="0" cy="0"/>
        </a:xfrm>
      </p:grpSpPr>
      <p:sp>
        <p:nvSpPr>
          <p:cNvPr id="205" name="Google Shape;205;p37"/>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lnSpc>
                <a:spcPct val="115000"/>
              </a:lnSpc>
              <a:spcBef>
                <a:spcPts val="0"/>
              </a:spcBef>
              <a:spcAft>
                <a:spcPts val="1600"/>
              </a:spcAft>
              <a:buNone/>
            </a:pPr>
            <a:r>
              <a:rPr lang="en-GB" sz="2300"/>
              <a:t>Generating </a:t>
            </a:r>
            <a:r>
              <a:rPr lang="en-GB" sz="2300"/>
              <a:t>MFCCs</a:t>
            </a:r>
            <a:endParaRPr lang="en-GB" sz="2300"/>
          </a:p>
        </p:txBody>
      </p:sp>
      <p:pic>
        <p:nvPicPr>
          <p:cNvPr id="206" name="Google Shape;206;p37"/>
          <p:cNvPicPr preferRelativeResize="0"/>
          <p:nvPr/>
        </p:nvPicPr>
        <p:blipFill>
          <a:blip r:embed="rId1"/>
          <a:stretch>
            <a:fillRect/>
          </a:stretch>
        </p:blipFill>
        <p:spPr>
          <a:xfrm>
            <a:off x="349300" y="1167125"/>
            <a:ext cx="8028252" cy="33477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210" name="Shape 210"/>
        <p:cNvGrpSpPr/>
        <p:nvPr/>
      </p:nvGrpSpPr>
      <p:grpSpPr>
        <a:xfrm>
          <a:off x="0" y="0"/>
          <a:ext cx="0" cy="0"/>
          <a:chOff x="0" y="0"/>
          <a:chExt cx="0" cy="0"/>
        </a:xfrm>
      </p:grpSpPr>
      <p:sp>
        <p:nvSpPr>
          <p:cNvPr id="211" name="Google Shape;211;p38"/>
          <p:cNvSpPr txBox="1"/>
          <p:nvPr>
            <p:ph type="title"/>
          </p:nvPr>
        </p:nvSpPr>
        <p:spPr>
          <a:xfrm>
            <a:off x="349300" y="334525"/>
            <a:ext cx="7407000" cy="663000"/>
          </a:xfrm>
          <a:prstGeom prst="rect">
            <a:avLst/>
          </a:prstGeom>
        </p:spPr>
        <p:txBody>
          <a:bodyPr spcFirstLastPara="1" wrap="square" lIns="91425" tIns="91425" rIns="91425" bIns="91425" anchor="b" anchorCtr="0">
            <a:normAutofit/>
          </a:bodyPr>
          <a:lstStyle/>
          <a:p>
            <a:pPr marL="0" lvl="0" indent="0" algn="l" rtl="0">
              <a:lnSpc>
                <a:spcPct val="115000"/>
              </a:lnSpc>
              <a:spcBef>
                <a:spcPts val="0"/>
              </a:spcBef>
              <a:spcAft>
                <a:spcPts val="1600"/>
              </a:spcAft>
              <a:buNone/>
            </a:pPr>
            <a:r>
              <a:rPr lang="en-GB" sz="2050"/>
              <a:t>Generating MFCCs</a:t>
            </a:r>
            <a:endParaRPr sz="2050"/>
          </a:p>
        </p:txBody>
      </p:sp>
      <p:pic>
        <p:nvPicPr>
          <p:cNvPr id="212" name="Google Shape;212;p38"/>
          <p:cNvPicPr preferRelativeResize="0"/>
          <p:nvPr/>
        </p:nvPicPr>
        <p:blipFill>
          <a:blip r:embed="rId1"/>
          <a:stretch>
            <a:fillRect/>
          </a:stretch>
        </p:blipFill>
        <p:spPr>
          <a:xfrm>
            <a:off x="349300" y="1167125"/>
            <a:ext cx="8028252" cy="3347725"/>
          </a:xfrm>
          <a:prstGeom prst="rect">
            <a:avLst/>
          </a:prstGeom>
          <a:noFill/>
          <a:ln>
            <a:noFill/>
          </a:ln>
        </p:spPr>
      </p:pic>
      <p:pic>
        <p:nvPicPr>
          <p:cNvPr id="213" name="Google Shape;213;p38"/>
          <p:cNvPicPr preferRelativeResize="0"/>
          <p:nvPr/>
        </p:nvPicPr>
        <p:blipFill>
          <a:blip r:embed="rId2"/>
          <a:stretch>
            <a:fillRect/>
          </a:stretch>
        </p:blipFill>
        <p:spPr>
          <a:xfrm>
            <a:off x="349300" y="1167125"/>
            <a:ext cx="8028252" cy="33477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217" name="Shape 217"/>
        <p:cNvGrpSpPr/>
        <p:nvPr/>
      </p:nvGrpSpPr>
      <p:grpSpPr>
        <a:xfrm>
          <a:off x="0" y="0"/>
          <a:ext cx="0" cy="0"/>
          <a:chOff x="0" y="0"/>
          <a:chExt cx="0" cy="0"/>
        </a:xfrm>
      </p:grpSpPr>
      <p:sp>
        <p:nvSpPr>
          <p:cNvPr id="218" name="Google Shape;218;p39"/>
          <p:cNvSpPr txBox="1"/>
          <p:nvPr>
            <p:ph type="title"/>
          </p:nvPr>
        </p:nvSpPr>
        <p:spPr>
          <a:xfrm>
            <a:off x="349300" y="334525"/>
            <a:ext cx="7407000" cy="6630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2050"/>
              <a:t>Stage 1</a:t>
            </a:r>
            <a:endParaRPr sz="2050"/>
          </a:p>
        </p:txBody>
      </p:sp>
      <p:sp>
        <p:nvSpPr>
          <p:cNvPr id="219" name="Google Shape;219;p39"/>
          <p:cNvSpPr txBox="1"/>
          <p:nvPr>
            <p:ph type="body" idx="1"/>
          </p:nvPr>
        </p:nvSpPr>
        <p:spPr>
          <a:xfrm>
            <a:off x="349300" y="1147425"/>
            <a:ext cx="7407000" cy="3172500"/>
          </a:xfrm>
          <a:prstGeom prst="rect">
            <a:avLst/>
          </a:prstGeom>
        </p:spPr>
        <p:txBody>
          <a:bodyPr spcFirstLastPara="1" wrap="square" lIns="91425" tIns="91425" rIns="91425" bIns="91425" anchor="t" anchorCtr="0">
            <a:normAutofit/>
          </a:bodyPr>
          <a:lstStyle/>
          <a:p>
            <a:pPr marL="0" lvl="0" indent="0" algn="l" rtl="0">
              <a:spcBef>
                <a:spcPts val="0"/>
              </a:spcBef>
              <a:spcAft>
                <a:spcPts val="1600"/>
              </a:spcAft>
              <a:buNone/>
            </a:pPr>
          </a:p>
        </p:txBody>
      </p:sp>
      <p:pic>
        <p:nvPicPr>
          <p:cNvPr id="220" name="Google Shape;220;p39"/>
          <p:cNvPicPr preferRelativeResize="0"/>
          <p:nvPr/>
        </p:nvPicPr>
        <p:blipFill>
          <a:blip r:embed="rId1"/>
          <a:stretch>
            <a:fillRect/>
          </a:stretch>
        </p:blipFill>
        <p:spPr>
          <a:xfrm>
            <a:off x="349300" y="1147425"/>
            <a:ext cx="7407002" cy="328033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224" name="Shape 224"/>
        <p:cNvGrpSpPr/>
        <p:nvPr/>
      </p:nvGrpSpPr>
      <p:grpSpPr>
        <a:xfrm>
          <a:off x="0" y="0"/>
          <a:ext cx="0" cy="0"/>
          <a:chOff x="0" y="0"/>
          <a:chExt cx="0" cy="0"/>
        </a:xfrm>
      </p:grpSpPr>
      <p:sp>
        <p:nvSpPr>
          <p:cNvPr id="225" name="Google Shape;225;p40"/>
          <p:cNvSpPr txBox="1"/>
          <p:nvPr>
            <p:ph type="title"/>
          </p:nvPr>
        </p:nvSpPr>
        <p:spPr>
          <a:xfrm>
            <a:off x="349300" y="334525"/>
            <a:ext cx="7407000" cy="6630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2050"/>
              <a:t>Stage 2</a:t>
            </a:r>
            <a:endParaRPr sz="2050"/>
          </a:p>
        </p:txBody>
      </p:sp>
      <p:pic>
        <p:nvPicPr>
          <p:cNvPr id="226" name="Google Shape;226;p40"/>
          <p:cNvPicPr preferRelativeResize="0"/>
          <p:nvPr/>
        </p:nvPicPr>
        <p:blipFill>
          <a:blip r:embed="rId1"/>
          <a:stretch>
            <a:fillRect/>
          </a:stretch>
        </p:blipFill>
        <p:spPr>
          <a:xfrm>
            <a:off x="349300" y="1147425"/>
            <a:ext cx="7211126" cy="3429500"/>
          </a:xfrm>
          <a:prstGeom prst="rect">
            <a:avLst/>
          </a:prstGeom>
          <a:noFill/>
          <a:ln>
            <a:noFill/>
          </a:ln>
        </p:spPr>
      </p:pic>
      <p:pic>
        <p:nvPicPr>
          <p:cNvPr id="227" name="Google Shape;227;p40"/>
          <p:cNvPicPr preferRelativeResize="0"/>
          <p:nvPr/>
        </p:nvPicPr>
        <p:blipFill>
          <a:blip r:embed="rId2"/>
          <a:stretch>
            <a:fillRect/>
          </a:stretch>
        </p:blipFill>
        <p:spPr>
          <a:xfrm>
            <a:off x="5878800" y="2769725"/>
            <a:ext cx="1491299" cy="5503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231" name="Shape 231"/>
        <p:cNvGrpSpPr/>
        <p:nvPr/>
      </p:nvGrpSpPr>
      <p:grpSpPr>
        <a:xfrm>
          <a:off x="0" y="0"/>
          <a:ext cx="0" cy="0"/>
          <a:chOff x="0" y="0"/>
          <a:chExt cx="0" cy="0"/>
        </a:xfrm>
      </p:grpSpPr>
      <p:sp>
        <p:nvSpPr>
          <p:cNvPr id="232" name="Google Shape;232;p41"/>
          <p:cNvSpPr txBox="1"/>
          <p:nvPr>
            <p:ph type="title"/>
          </p:nvPr>
        </p:nvSpPr>
        <p:spPr>
          <a:xfrm>
            <a:off x="349300" y="334525"/>
            <a:ext cx="7407000" cy="6630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2050"/>
              <a:t>Stage 3 and Energy</a:t>
            </a:r>
            <a:endParaRPr sz="2050"/>
          </a:p>
        </p:txBody>
      </p:sp>
      <p:pic>
        <p:nvPicPr>
          <p:cNvPr id="233" name="Google Shape;233;p41"/>
          <p:cNvPicPr preferRelativeResize="0"/>
          <p:nvPr/>
        </p:nvPicPr>
        <p:blipFill>
          <a:blip r:embed="rId1"/>
          <a:stretch>
            <a:fillRect/>
          </a:stretch>
        </p:blipFill>
        <p:spPr>
          <a:xfrm>
            <a:off x="349300" y="1149925"/>
            <a:ext cx="7641175" cy="3510925"/>
          </a:xfrm>
          <a:prstGeom prst="rect">
            <a:avLst/>
          </a:prstGeom>
          <a:noFill/>
          <a:ln>
            <a:noFill/>
          </a:ln>
        </p:spPr>
      </p:pic>
      <p:sp>
        <p:nvSpPr>
          <p:cNvPr id="234" name="Google Shape;234;p41"/>
          <p:cNvSpPr/>
          <p:nvPr/>
        </p:nvSpPr>
        <p:spPr>
          <a:xfrm>
            <a:off x="137625" y="2442725"/>
            <a:ext cx="3767400" cy="1075200"/>
          </a:xfrm>
          <a:prstGeom prst="rect">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238" name="Shape 238"/>
        <p:cNvGrpSpPr/>
        <p:nvPr/>
      </p:nvGrpSpPr>
      <p:grpSpPr>
        <a:xfrm>
          <a:off x="0" y="0"/>
          <a:ext cx="0" cy="0"/>
          <a:chOff x="0" y="0"/>
          <a:chExt cx="0" cy="0"/>
        </a:xfrm>
      </p:grpSpPr>
      <p:sp>
        <p:nvSpPr>
          <p:cNvPr id="239" name="Google Shape;239;p42"/>
          <p:cNvSpPr txBox="1"/>
          <p:nvPr>
            <p:ph type="title"/>
          </p:nvPr>
        </p:nvSpPr>
        <p:spPr>
          <a:xfrm>
            <a:off x="349300" y="334525"/>
            <a:ext cx="7407000" cy="6630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2050"/>
              <a:t>Code Example</a:t>
            </a:r>
            <a:endParaRPr sz="2050"/>
          </a:p>
        </p:txBody>
      </p:sp>
      <p:sp>
        <p:nvSpPr>
          <p:cNvPr id="240" name="Google Shape;240;p42"/>
          <p:cNvSpPr txBox="1"/>
          <p:nvPr/>
        </p:nvSpPr>
        <p:spPr>
          <a:xfrm>
            <a:off x="559075" y="1161150"/>
            <a:ext cx="84207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a:latin typeface="Proxima Nova"/>
                <a:ea typeface="Proxima Nova"/>
                <a:cs typeface="Proxima Nova"/>
                <a:sym typeface="Proxima Nova"/>
              </a:rPr>
              <a:t>Extracting MFCCs</a:t>
            </a:r>
            <a:endParaRPr sz="1600">
              <a:latin typeface="Proxima Nova"/>
              <a:ea typeface="Proxima Nova"/>
              <a:cs typeface="Proxima Nova"/>
              <a:sym typeface="Proxima Nova"/>
            </a:endParaRPr>
          </a:p>
          <a:p>
            <a:pPr marL="0" lvl="0" indent="0" algn="l" rtl="0">
              <a:spcBef>
                <a:spcPts val="0"/>
              </a:spcBef>
              <a:spcAft>
                <a:spcPts val="0"/>
              </a:spcAft>
              <a:buNone/>
            </a:pPr>
            <a:r>
              <a:rPr lang="en-GB" u="sng">
                <a:solidFill>
                  <a:schemeClr val="hlink"/>
                </a:solidFill>
                <a:latin typeface="Proxima Nova"/>
                <a:ea typeface="Proxima Nova"/>
                <a:cs typeface="Proxima Nova"/>
                <a:sym typeface="Proxima Nova"/>
                <a:hlinkClick r:id="rId1"/>
              </a:rPr>
              <a:t>https://colab.research.google.com/drive/18xpc-ox_AXAEXq2B_Lvh4d3CbmNb6oph?usp=sharing</a:t>
            </a: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244" name="Shape 244"/>
        <p:cNvGrpSpPr/>
        <p:nvPr/>
      </p:nvGrpSpPr>
      <p:grpSpPr>
        <a:xfrm>
          <a:off x="0" y="0"/>
          <a:ext cx="0" cy="0"/>
          <a:chOff x="0" y="0"/>
          <a:chExt cx="0" cy="0"/>
        </a:xfrm>
      </p:grpSpPr>
      <p:sp>
        <p:nvSpPr>
          <p:cNvPr id="245" name="Google Shape;245;p43"/>
          <p:cNvSpPr txBox="1"/>
          <p:nvPr>
            <p:ph type="body" idx="1"/>
          </p:nvPr>
        </p:nvSpPr>
        <p:spPr>
          <a:xfrm>
            <a:off x="349300" y="1147425"/>
            <a:ext cx="7407000" cy="317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400" b="1"/>
              <a:t>References</a:t>
            </a:r>
            <a:endParaRPr sz="1400" b="1"/>
          </a:p>
          <a:p>
            <a:pPr marL="457200" lvl="0" indent="-317500" algn="l" rtl="0">
              <a:spcBef>
                <a:spcPts val="1600"/>
              </a:spcBef>
              <a:spcAft>
                <a:spcPts val="0"/>
              </a:spcAft>
              <a:buSzPts val="1400"/>
              <a:buAutoNum type="arabicPeriod"/>
            </a:pPr>
            <a:r>
              <a:rPr lang="en-GB" sz="1400" u="sng">
                <a:solidFill>
                  <a:schemeClr val="hlink"/>
                </a:solidFill>
                <a:hlinkClick r:id="rId1"/>
              </a:rPr>
              <a:t>https://www.investopedia.com/terms/m/multicollinearity.asp</a:t>
            </a:r>
            <a:endParaRPr sz="1400"/>
          </a:p>
          <a:p>
            <a:pPr marL="457200" lvl="0" indent="-317500" algn="l" rtl="0">
              <a:spcBef>
                <a:spcPts val="0"/>
              </a:spcBef>
              <a:spcAft>
                <a:spcPts val="0"/>
              </a:spcAft>
              <a:buSzPts val="1400"/>
              <a:buAutoNum type="arabicPeriod"/>
            </a:pPr>
            <a:r>
              <a:rPr lang="en-GB" sz="1400" u="sng">
                <a:solidFill>
                  <a:schemeClr val="hlink"/>
                </a:solidFill>
                <a:hlinkClick r:id="rId2"/>
              </a:rPr>
              <a:t>https://haythamfayek.com/2016/04/21/speech-processing-for-machine-learning.html</a:t>
            </a:r>
            <a:endParaRPr sz="1400"/>
          </a:p>
          <a:p>
            <a:pPr marL="457200" lvl="0" indent="-317500" algn="l" rtl="0">
              <a:spcBef>
                <a:spcPts val="0"/>
              </a:spcBef>
              <a:spcAft>
                <a:spcPts val="0"/>
              </a:spcAft>
              <a:buSzPts val="1400"/>
              <a:buAutoNum type="arabicPeriod"/>
            </a:pPr>
            <a:r>
              <a:rPr lang="en-GB" sz="1400" u="sng">
                <a:solidFill>
                  <a:schemeClr val="hlink"/>
                </a:solidFill>
                <a:hlinkClick r:id="rId3"/>
              </a:rPr>
              <a:t>https://www.maskaravivek.com/post/pytorch-dataloader-with-corrupted-data/</a:t>
            </a:r>
            <a:endParaRPr sz="1400"/>
          </a:p>
          <a:p>
            <a:pPr marL="457200" lvl="0" indent="-317500" algn="l" rtl="0">
              <a:spcBef>
                <a:spcPts val="0"/>
              </a:spcBef>
              <a:spcAft>
                <a:spcPts val="0"/>
              </a:spcAft>
              <a:buSzPts val="1400"/>
              <a:buAutoNum type="arabicPeriod"/>
            </a:pPr>
            <a:r>
              <a:rPr lang="en-GB" sz="1400" u="sng">
                <a:solidFill>
                  <a:schemeClr val="hlink"/>
                </a:solidFill>
                <a:hlinkClick r:id="rId4"/>
              </a:rPr>
              <a:t>https://pytorch.org/docs/stable/data.html</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82" name="Shape 82"/>
        <p:cNvGrpSpPr/>
        <p:nvPr/>
      </p:nvGrpSpPr>
      <p:grpSpPr>
        <a:xfrm>
          <a:off x="0" y="0"/>
          <a:ext cx="0" cy="0"/>
          <a:chOff x="0" y="0"/>
          <a:chExt cx="0" cy="0"/>
        </a:xfrm>
      </p:grpSpPr>
      <p:sp>
        <p:nvSpPr>
          <p:cNvPr id="83" name="Google Shape;83;p17"/>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Introduction</a:t>
            </a:r>
            <a:endParaRPr lang="en-GB"/>
          </a:p>
        </p:txBody>
      </p:sp>
      <p:sp>
        <p:nvSpPr>
          <p:cNvPr id="84" name="Google Shape;84;p17"/>
          <p:cNvSpPr txBox="1"/>
          <p:nvPr>
            <p:ph type="body" idx="1"/>
          </p:nvPr>
        </p:nvSpPr>
        <p:spPr>
          <a:xfrm>
            <a:off x="349300" y="1147425"/>
            <a:ext cx="7407000" cy="3172500"/>
          </a:xfrm>
          <a:prstGeom prst="rect">
            <a:avLst/>
          </a:prstGeom>
        </p:spPr>
        <p:txBody>
          <a:bodyPr spcFirstLastPara="1" wrap="square" lIns="91425" tIns="91425" rIns="91425" bIns="91425" anchor="t" anchorCtr="0">
            <a:normAutofit/>
          </a:bodyPr>
          <a:lstStyle/>
          <a:p>
            <a:pPr marL="0" lvl="0" indent="0" algn="l" rtl="0">
              <a:spcBef>
                <a:spcPts val="0"/>
              </a:spcBef>
              <a:spcAft>
                <a:spcPts val="1600"/>
              </a:spcAft>
              <a:buNone/>
            </a:pPr>
            <a:r>
              <a:rPr lang="en-GB" sz="1500"/>
              <a:t>Machine learning models learn a pattern from the data</a:t>
            </a:r>
            <a:endParaRPr sz="1500"/>
          </a:p>
        </p:txBody>
      </p:sp>
      <p:pic>
        <p:nvPicPr>
          <p:cNvPr id="85" name="Google Shape;85;p17"/>
          <p:cNvPicPr preferRelativeResize="0"/>
          <p:nvPr/>
        </p:nvPicPr>
        <p:blipFill>
          <a:blip r:embed="rId1"/>
          <a:stretch>
            <a:fillRect/>
          </a:stretch>
        </p:blipFill>
        <p:spPr>
          <a:xfrm>
            <a:off x="5513204" y="1147425"/>
            <a:ext cx="2938372" cy="3172499"/>
          </a:xfrm>
          <a:prstGeom prst="rect">
            <a:avLst/>
          </a:prstGeom>
          <a:noFill/>
          <a:ln>
            <a:noFill/>
          </a:ln>
        </p:spPr>
      </p:pic>
      <p:pic>
        <p:nvPicPr>
          <p:cNvPr id="86" name="Google Shape;86;p17"/>
          <p:cNvPicPr preferRelativeResize="0"/>
          <p:nvPr/>
        </p:nvPicPr>
        <p:blipFill>
          <a:blip r:embed="rId2"/>
          <a:stretch>
            <a:fillRect/>
          </a:stretch>
        </p:blipFill>
        <p:spPr>
          <a:xfrm>
            <a:off x="491625" y="1977075"/>
            <a:ext cx="4256248" cy="151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90" name="Shape 90"/>
        <p:cNvGrpSpPr/>
        <p:nvPr/>
      </p:nvGrpSpPr>
      <p:grpSpPr>
        <a:xfrm>
          <a:off x="0" y="0"/>
          <a:ext cx="0" cy="0"/>
          <a:chOff x="0" y="0"/>
          <a:chExt cx="0" cy="0"/>
        </a:xfrm>
      </p:grpSpPr>
      <p:sp>
        <p:nvSpPr>
          <p:cNvPr id="91" name="Google Shape;91;p18"/>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Data Preprocessing</a:t>
            </a:r>
            <a:endParaRPr lang="en-GB"/>
          </a:p>
        </p:txBody>
      </p:sp>
      <p:sp>
        <p:nvSpPr>
          <p:cNvPr id="92" name="Google Shape;92;p18"/>
          <p:cNvSpPr txBox="1"/>
          <p:nvPr>
            <p:ph type="body" idx="1"/>
          </p:nvPr>
        </p:nvSpPr>
        <p:spPr>
          <a:xfrm>
            <a:off x="349300" y="1147425"/>
            <a:ext cx="8002500" cy="3172500"/>
          </a:xfrm>
          <a:prstGeom prst="rect">
            <a:avLst/>
          </a:prstGeom>
        </p:spPr>
        <p:txBody>
          <a:bodyPr spcFirstLastPara="1" wrap="square" lIns="91425" tIns="91425" rIns="91425" bIns="91425" anchor="t" anchorCtr="0">
            <a:normAutofit/>
          </a:bodyPr>
          <a:lstStyle/>
          <a:p>
            <a:pPr marL="0" lvl="0" indent="0" algn="l" rtl="0">
              <a:spcBef>
                <a:spcPts val="0"/>
              </a:spcBef>
              <a:spcAft>
                <a:spcPts val="1600"/>
              </a:spcAft>
              <a:buNone/>
            </a:pPr>
            <a:r>
              <a:rPr lang="en-GB" sz="1500"/>
              <a:t>Data preprocessing is a step in a machine learning pipeline that </a:t>
            </a:r>
            <a:r>
              <a:rPr lang="en-GB" sz="1500" b="1"/>
              <a:t>takes raw data</a:t>
            </a:r>
            <a:r>
              <a:rPr lang="en-GB" sz="1500"/>
              <a:t> as an input and </a:t>
            </a:r>
            <a:r>
              <a:rPr lang="en-GB" sz="1500" b="1"/>
              <a:t>transforms it</a:t>
            </a:r>
            <a:r>
              <a:rPr lang="en-GB" sz="1500"/>
              <a:t> to make it suitable for consequent steps such as train a model.</a:t>
            </a:r>
            <a:endParaRPr sz="1500"/>
          </a:p>
        </p:txBody>
      </p:sp>
      <p:pic>
        <p:nvPicPr>
          <p:cNvPr id="93" name="Google Shape;93;p18"/>
          <p:cNvPicPr preferRelativeResize="0"/>
          <p:nvPr/>
        </p:nvPicPr>
        <p:blipFill>
          <a:blip r:embed="rId1"/>
          <a:stretch>
            <a:fillRect/>
          </a:stretch>
        </p:blipFill>
        <p:spPr>
          <a:xfrm>
            <a:off x="1917900" y="1774275"/>
            <a:ext cx="4782399" cy="2875424"/>
          </a:xfrm>
          <a:prstGeom prst="rect">
            <a:avLst/>
          </a:prstGeom>
          <a:noFill/>
          <a:ln>
            <a:noFill/>
          </a:ln>
        </p:spPr>
      </p:pic>
      <p:sp>
        <p:nvSpPr>
          <p:cNvPr id="94" name="Google Shape;94;p18"/>
          <p:cNvSpPr txBox="1"/>
          <p:nvPr/>
        </p:nvSpPr>
        <p:spPr>
          <a:xfrm>
            <a:off x="6992500" y="4777700"/>
            <a:ext cx="1264500" cy="29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700">
                <a:solidFill>
                  <a:srgbClr val="FFFFFF"/>
                </a:solidFill>
                <a:latin typeface="Proxima Nova"/>
                <a:ea typeface="Proxima Nova"/>
                <a:cs typeface="Proxima Nova"/>
                <a:sym typeface="Proxima Nova"/>
              </a:rPr>
              <a:t>* Image source: </a:t>
            </a:r>
            <a:r>
              <a:rPr lang="en-GB" sz="700" u="sng">
                <a:solidFill>
                  <a:srgbClr val="FFFFFF"/>
                </a:solidFill>
                <a:latin typeface="Proxima Nova"/>
                <a:ea typeface="Proxima Nova"/>
                <a:cs typeface="Proxima Nova"/>
                <a:sym typeface="Proxima Nova"/>
                <a:hlinkClick r:id="rId2"/>
              </a:rPr>
              <a:t>link</a:t>
            </a:r>
            <a:endParaRPr sz="700">
              <a:solidFill>
                <a:srgbClr val="FFFFFF"/>
              </a:solidFill>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sp>
        <p:nvSpPr>
          <p:cNvPr id="99" name="Google Shape;99;p19"/>
          <p:cNvSpPr txBox="1"/>
          <p:nvPr>
            <p:ph type="body" idx="1"/>
          </p:nvPr>
        </p:nvSpPr>
        <p:spPr>
          <a:xfrm>
            <a:off x="349300" y="1147425"/>
            <a:ext cx="7993800" cy="3172500"/>
          </a:xfrm>
          <a:prstGeom prst="rect">
            <a:avLst/>
          </a:prstGeom>
        </p:spPr>
        <p:txBody>
          <a:bodyPr spcFirstLastPara="1" wrap="square" lIns="91425" tIns="91425" rIns="91425" bIns="91425" anchor="t" anchorCtr="0">
            <a:normAutofit/>
          </a:bodyPr>
          <a:lstStyle/>
          <a:p>
            <a:pPr marL="0" lvl="0" indent="0" algn="l" rtl="0">
              <a:spcBef>
                <a:spcPts val="0"/>
              </a:spcBef>
              <a:spcAft>
                <a:spcPts val="1600"/>
              </a:spcAft>
              <a:buNone/>
            </a:pPr>
            <a:r>
              <a:rPr lang="en-GB"/>
              <a:t>Preprocessing is applied before other processing steps, hence the name ‘pre-processing’</a:t>
            </a:r>
            <a:endParaRPr lang="en-GB"/>
          </a:p>
        </p:txBody>
      </p:sp>
      <p:pic>
        <p:nvPicPr>
          <p:cNvPr id="100" name="Google Shape;100;p19"/>
          <p:cNvPicPr preferRelativeResize="0"/>
          <p:nvPr/>
        </p:nvPicPr>
        <p:blipFill>
          <a:blip r:embed="rId1"/>
          <a:stretch>
            <a:fillRect/>
          </a:stretch>
        </p:blipFill>
        <p:spPr>
          <a:xfrm>
            <a:off x="401600" y="2094975"/>
            <a:ext cx="7302400" cy="2224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04" name="Shape 104"/>
        <p:cNvGrpSpPr/>
        <p:nvPr/>
      </p:nvGrpSpPr>
      <p:grpSpPr>
        <a:xfrm>
          <a:off x="0" y="0"/>
          <a:ext cx="0" cy="0"/>
          <a:chOff x="0" y="0"/>
          <a:chExt cx="0" cy="0"/>
        </a:xfrm>
      </p:grpSpPr>
      <p:sp>
        <p:nvSpPr>
          <p:cNvPr id="105" name="Google Shape;105;p20"/>
          <p:cNvSpPr txBox="1"/>
          <p:nvPr>
            <p:ph type="body" idx="1"/>
          </p:nvPr>
        </p:nvSpPr>
        <p:spPr>
          <a:xfrm>
            <a:off x="349300" y="1147425"/>
            <a:ext cx="7407000" cy="317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a:t>Splitting the dataset</a:t>
            </a:r>
            <a:endParaRPr b="1"/>
          </a:p>
          <a:p>
            <a:pPr marL="0" lvl="0" indent="0" algn="l" rtl="0">
              <a:spcBef>
                <a:spcPts val="1600"/>
              </a:spcBef>
              <a:spcAft>
                <a:spcPts val="0"/>
              </a:spcAft>
              <a:buNone/>
            </a:pPr>
            <a:r>
              <a:rPr lang="en-GB"/>
              <a:t>It is always important to split your data into training and testing </a:t>
            </a:r>
            <a:r>
              <a:rPr lang="en-GB" b="1"/>
              <a:t>before </a:t>
            </a:r>
            <a:r>
              <a:rPr lang="en-GB"/>
              <a:t>any preprocessing.</a:t>
            </a:r>
            <a:endParaRPr lang="en-GB"/>
          </a:p>
          <a:p>
            <a:pPr marL="0" lvl="0" indent="0" algn="ctr" rtl="0">
              <a:spcBef>
                <a:spcPts val="1600"/>
              </a:spcBef>
              <a:spcAft>
                <a:spcPts val="0"/>
              </a:spcAft>
              <a:buNone/>
            </a:pPr>
            <a:r>
              <a:rPr lang="en-GB" b="1"/>
              <a:t>Avoid data leakage!</a:t>
            </a:r>
            <a:endParaRPr b="1"/>
          </a:p>
          <a:p>
            <a:pPr marL="0" lvl="0" indent="0" algn="l" rtl="0">
              <a:spcBef>
                <a:spcPts val="1600"/>
              </a:spcBef>
              <a:spcAft>
                <a:spcPts val="1600"/>
              </a:spcAft>
              <a:buNone/>
            </a:p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868500" y="2240250"/>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Importance of Preprocessing</a:t>
            </a:r>
            <a:endParaRPr lang="en-GB"/>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Importance of Preprocessing</a:t>
            </a:r>
            <a:endParaRPr lang="en-GB"/>
          </a:p>
        </p:txBody>
      </p:sp>
      <p:sp>
        <p:nvSpPr>
          <p:cNvPr id="116" name="Google Shape;116;p22"/>
          <p:cNvSpPr txBox="1"/>
          <p:nvPr>
            <p:ph type="body" idx="1"/>
          </p:nvPr>
        </p:nvSpPr>
        <p:spPr>
          <a:xfrm>
            <a:off x="349300" y="1147425"/>
            <a:ext cx="7407000" cy="31725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GB" sz="2000">
                <a:latin typeface="Proxima Nova Extrabold" panose="02000506030000020004"/>
                <a:ea typeface="Proxima Nova Extrabold" panose="02000506030000020004"/>
                <a:cs typeface="Proxima Nova Extrabold" panose="02000506030000020004"/>
                <a:sym typeface="Proxima Nova Extrabold" panose="02000506030000020004"/>
              </a:rPr>
              <a:t>Reasons for Preprocessing</a:t>
            </a:r>
            <a:endParaRPr lang="en-GB" sz="2000">
              <a:latin typeface="Proxima Nova Extrabold" panose="02000506030000020004"/>
              <a:ea typeface="Proxima Nova Extrabold" panose="02000506030000020004"/>
              <a:cs typeface="Proxima Nova Extrabold" panose="02000506030000020004"/>
              <a:sym typeface="Proxima Nova Extrabold" panose="02000506030000020004"/>
            </a:endParaRPr>
          </a:p>
          <a:p>
            <a:pPr marL="457200" lvl="0" indent="-330200" algn="l" rtl="0">
              <a:spcBef>
                <a:spcPts val="1600"/>
              </a:spcBef>
              <a:spcAft>
                <a:spcPts val="0"/>
              </a:spcAft>
              <a:buSzPts val="1600"/>
              <a:buAutoNum type="arabicPeriod"/>
            </a:pPr>
            <a:r>
              <a:rPr lang="en-GB"/>
              <a:t>Outlier samples</a:t>
            </a:r>
            <a:endParaRPr lang="en-GB"/>
          </a:p>
          <a:p>
            <a:pPr marL="457200" lvl="0" indent="-330200" algn="l" rtl="0">
              <a:spcBef>
                <a:spcPts val="0"/>
              </a:spcBef>
              <a:spcAft>
                <a:spcPts val="0"/>
              </a:spcAft>
              <a:buSzPts val="1600"/>
              <a:buAutoNum type="arabicPeriod"/>
            </a:pPr>
            <a:r>
              <a:rPr lang="en-GB"/>
              <a:t>Uneven range of values</a:t>
            </a:r>
            <a:endParaRPr lang="en-GB"/>
          </a:p>
          <a:p>
            <a:pPr marL="457200" lvl="0" indent="-330200" algn="l" rtl="0">
              <a:spcBef>
                <a:spcPts val="0"/>
              </a:spcBef>
              <a:spcAft>
                <a:spcPts val="0"/>
              </a:spcAft>
              <a:buSzPts val="1600"/>
              <a:buAutoNum type="arabicPeriod"/>
            </a:pPr>
            <a:r>
              <a:rPr lang="en-GB"/>
              <a:t>Redundant and unnecessary features</a:t>
            </a:r>
            <a:endParaRPr lang="en-GB"/>
          </a:p>
          <a:p>
            <a:pPr marL="457200" lvl="0" indent="-330200" algn="l" rtl="0">
              <a:spcBef>
                <a:spcPts val="0"/>
              </a:spcBef>
              <a:spcAft>
                <a:spcPts val="0"/>
              </a:spcAft>
              <a:buSzPts val="1600"/>
              <a:buAutoNum type="arabicPeriod"/>
            </a:pPr>
            <a:r>
              <a:rPr lang="en-GB"/>
              <a:t>High dimensional data</a:t>
            </a:r>
            <a:endParaRPr lang="en-GB"/>
          </a:p>
          <a:p>
            <a:pPr marL="457200" lvl="0" indent="-330200" algn="l" rtl="0">
              <a:spcBef>
                <a:spcPts val="0"/>
              </a:spcBef>
              <a:spcAft>
                <a:spcPts val="0"/>
              </a:spcAft>
              <a:buSzPts val="1600"/>
              <a:buAutoNum type="arabicPeriod"/>
            </a:pPr>
            <a:r>
              <a:rPr lang="en-GB"/>
              <a:t>Can’t be processed by machines (categorical)</a:t>
            </a:r>
            <a:endParaRPr lang="en-GB"/>
          </a:p>
          <a:p>
            <a:pPr marL="457200" lvl="0" indent="-330200" algn="l" rtl="0">
              <a:spcBef>
                <a:spcPts val="0"/>
              </a:spcBef>
              <a:spcAft>
                <a:spcPts val="0"/>
              </a:spcAft>
              <a:buSzPts val="1600"/>
              <a:buAutoNum type="arabicPeriod"/>
            </a:pPr>
            <a:r>
              <a:rPr lang="en-GB"/>
              <a:t>Uneven distribution of classes</a:t>
            </a:r>
            <a:endParaRPr lang="en-GB"/>
          </a:p>
          <a:p>
            <a:pPr marL="457200" lvl="0" indent="-330200" algn="l" rtl="0">
              <a:spcBef>
                <a:spcPts val="0"/>
              </a:spcBef>
              <a:spcAft>
                <a:spcPts val="0"/>
              </a:spcAft>
              <a:buSzPts val="1600"/>
              <a:buAutoNum type="arabicPeriod"/>
            </a:pPr>
            <a:r>
              <a:rPr lang="en-GB"/>
              <a:t>Incomplete rows</a:t>
            </a:r>
            <a:endParaRPr lang="en-GB"/>
          </a:p>
          <a:p>
            <a:pPr marL="0" lvl="0" indent="0" algn="l" rtl="0">
              <a:spcBef>
                <a:spcPts val="1600"/>
              </a:spcBef>
              <a:spcAft>
                <a:spcPts val="0"/>
              </a:spcAft>
              <a:buNone/>
            </a:pPr>
            <a:r>
              <a:rPr lang="en-GB"/>
              <a:t>and more…</a:t>
            </a:r>
            <a:endParaRPr lang="en-GB"/>
          </a:p>
          <a:p>
            <a:pPr marL="0" lvl="0" indent="0" algn="l" rtl="0">
              <a:spcBef>
                <a:spcPts val="1600"/>
              </a:spcBef>
              <a:spcAft>
                <a:spcPts val="1600"/>
              </a:spcAft>
              <a:buNone/>
            </a:pPr>
          </a:p>
        </p:txBody>
      </p:sp>
      <p:pic>
        <p:nvPicPr>
          <p:cNvPr id="117" name="Google Shape;117;p22"/>
          <p:cNvPicPr preferRelativeResize="0"/>
          <p:nvPr/>
        </p:nvPicPr>
        <p:blipFill>
          <a:blip r:embed="rId1"/>
          <a:stretch>
            <a:fillRect/>
          </a:stretch>
        </p:blipFill>
        <p:spPr>
          <a:xfrm>
            <a:off x="5048875" y="1207625"/>
            <a:ext cx="3526476" cy="29467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49300" y="334525"/>
            <a:ext cx="7407000" cy="6630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GB"/>
              <a:t>Data Cleaning</a:t>
            </a:r>
            <a:endParaRPr lang="en-GB"/>
          </a:p>
        </p:txBody>
      </p:sp>
      <p:sp>
        <p:nvSpPr>
          <p:cNvPr id="123" name="Google Shape;123;p23"/>
          <p:cNvSpPr txBox="1"/>
          <p:nvPr>
            <p:ph type="body" idx="1"/>
          </p:nvPr>
        </p:nvSpPr>
        <p:spPr>
          <a:xfrm>
            <a:off x="349300" y="1147425"/>
            <a:ext cx="7985100" cy="33681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Font typeface="Proxima Nova Extrabold" panose="02000506030000020004"/>
              <a:buAutoNum type="arabicPeriod"/>
            </a:pPr>
            <a:r>
              <a:rPr lang="en-GB" b="1"/>
              <a:t>Uneven Range of Values:</a:t>
            </a:r>
            <a:r>
              <a:rPr lang="en-GB"/>
              <a:t> </a:t>
            </a:r>
            <a:r>
              <a:rPr lang="en-GB" sz="1400">
                <a:solidFill>
                  <a:srgbClr val="595959"/>
                </a:solidFill>
              </a:rPr>
              <a:t>Some features might have values that are naturally very large, while others are naturally small. This might result in the former getting undue importance over the later</a:t>
            </a:r>
            <a:endParaRPr>
              <a:solidFill>
                <a:srgbClr val="595959"/>
              </a:solidFill>
            </a:endParaRPr>
          </a:p>
          <a:p>
            <a:pPr marL="914400" lvl="1" indent="-317500" algn="l" rtl="0">
              <a:spcBef>
                <a:spcPts val="0"/>
              </a:spcBef>
              <a:spcAft>
                <a:spcPts val="0"/>
              </a:spcAft>
              <a:buClr>
                <a:srgbClr val="595959"/>
              </a:buClr>
              <a:buSzPts val="1400"/>
              <a:buAutoNum type="alphaLcPeriod"/>
            </a:pPr>
            <a:r>
              <a:rPr lang="en-GB" b="1">
                <a:solidFill>
                  <a:srgbClr val="595959"/>
                </a:solidFill>
              </a:rPr>
              <a:t>Scaling: </a:t>
            </a:r>
            <a:r>
              <a:rPr lang="en-GB">
                <a:solidFill>
                  <a:srgbClr val="595959"/>
                </a:solidFill>
              </a:rPr>
              <a:t>Fit the data into a fixed scale, like 0-100 or 0-1</a:t>
            </a:r>
            <a:endParaRPr>
              <a:solidFill>
                <a:srgbClr val="595959"/>
              </a:solidFill>
            </a:endParaRPr>
          </a:p>
          <a:p>
            <a:pPr marL="914400" lvl="1" indent="-317500" algn="l" rtl="0">
              <a:spcBef>
                <a:spcPts val="0"/>
              </a:spcBef>
              <a:spcAft>
                <a:spcPts val="0"/>
              </a:spcAft>
              <a:buClr>
                <a:srgbClr val="595959"/>
              </a:buClr>
              <a:buSzPts val="1400"/>
              <a:buAutoNum type="alphaLcPeriod"/>
            </a:pPr>
            <a:r>
              <a:rPr lang="en-GB" b="1">
                <a:solidFill>
                  <a:srgbClr val="595959"/>
                </a:solidFill>
              </a:rPr>
              <a:t>Normalization: </a:t>
            </a:r>
            <a:r>
              <a:rPr lang="en-GB">
                <a:solidFill>
                  <a:srgbClr val="595959"/>
                </a:solidFill>
              </a:rPr>
              <a:t>Transform the data to have normal distribution</a:t>
            </a:r>
            <a:endParaRPr>
              <a:solidFill>
                <a:srgbClr val="595959"/>
              </a:solidFill>
            </a:endParaRPr>
          </a:p>
          <a:p>
            <a:pPr marL="457200" lvl="0" indent="-330200" algn="l" rtl="0">
              <a:spcBef>
                <a:spcPts val="0"/>
              </a:spcBef>
              <a:spcAft>
                <a:spcPts val="0"/>
              </a:spcAft>
              <a:buClr>
                <a:srgbClr val="595959"/>
              </a:buClr>
              <a:buSzPts val="1600"/>
              <a:buAutoNum type="arabicPeriod"/>
            </a:pPr>
            <a:r>
              <a:rPr lang="en-GB" b="1">
                <a:solidFill>
                  <a:srgbClr val="595959"/>
                </a:solidFill>
              </a:rPr>
              <a:t>Data Type Mismatch:</a:t>
            </a:r>
            <a:r>
              <a:rPr lang="en-GB">
                <a:solidFill>
                  <a:srgbClr val="595959"/>
                </a:solidFill>
              </a:rPr>
              <a:t> Data collected from different sources might have mismatched data types. Eg: Financial data with different currencies</a:t>
            </a:r>
            <a:endParaRPr>
              <a:solidFill>
                <a:srgbClr val="595959"/>
              </a:solidFill>
            </a:endParaRPr>
          </a:p>
          <a:p>
            <a:pPr marL="457200" lvl="0" indent="-330200" algn="l" rtl="0">
              <a:spcBef>
                <a:spcPts val="0"/>
              </a:spcBef>
              <a:spcAft>
                <a:spcPts val="0"/>
              </a:spcAft>
              <a:buClr>
                <a:srgbClr val="595959"/>
              </a:buClr>
              <a:buSzPts val="1600"/>
              <a:buAutoNum type="arabicPeriod"/>
            </a:pPr>
            <a:r>
              <a:rPr lang="en-GB" b="1">
                <a:solidFill>
                  <a:srgbClr val="595959"/>
                </a:solidFill>
              </a:rPr>
              <a:t>Missing Data: </a:t>
            </a:r>
            <a:r>
              <a:rPr lang="en-GB">
                <a:solidFill>
                  <a:srgbClr val="595959"/>
                </a:solidFill>
              </a:rPr>
              <a:t>Some features of the data might be missing</a:t>
            </a:r>
            <a:endParaRPr>
              <a:solidFill>
                <a:srgbClr val="595959"/>
              </a:solidFill>
            </a:endParaRPr>
          </a:p>
          <a:p>
            <a:pPr marL="914400" lvl="1" indent="-317500" algn="l" rtl="0">
              <a:spcBef>
                <a:spcPts val="0"/>
              </a:spcBef>
              <a:spcAft>
                <a:spcPts val="0"/>
              </a:spcAft>
              <a:buClr>
                <a:srgbClr val="595959"/>
              </a:buClr>
              <a:buSzPts val="1400"/>
              <a:buAutoNum type="alphaLcPeriod"/>
            </a:pPr>
            <a:r>
              <a:rPr lang="en-GB" b="1">
                <a:solidFill>
                  <a:srgbClr val="595959"/>
                </a:solidFill>
              </a:rPr>
              <a:t>Imputing</a:t>
            </a:r>
            <a:endParaRPr b="1">
              <a:solidFill>
                <a:srgbClr val="595959"/>
              </a:solidFill>
            </a:endParaRPr>
          </a:p>
          <a:p>
            <a:pPr marL="914400" lvl="1" indent="-317500" algn="l" rtl="0">
              <a:spcBef>
                <a:spcPts val="0"/>
              </a:spcBef>
              <a:spcAft>
                <a:spcPts val="0"/>
              </a:spcAft>
              <a:buClr>
                <a:srgbClr val="595959"/>
              </a:buClr>
              <a:buSzPts val="1400"/>
              <a:buAutoNum type="alphaLcPeriod"/>
            </a:pPr>
            <a:r>
              <a:rPr lang="en-GB" b="1">
                <a:solidFill>
                  <a:srgbClr val="595959"/>
                </a:solidFill>
              </a:rPr>
              <a:t>Ignore the row</a:t>
            </a:r>
            <a:endParaRPr b="1">
              <a:solidFill>
                <a:srgbClr val="595959"/>
              </a:solidFill>
            </a:endParaRPr>
          </a:p>
          <a:p>
            <a:pPr marL="457200" lvl="0" indent="-330200" algn="l" rtl="0">
              <a:spcBef>
                <a:spcPts val="0"/>
              </a:spcBef>
              <a:spcAft>
                <a:spcPts val="0"/>
              </a:spcAft>
              <a:buClr>
                <a:srgbClr val="595959"/>
              </a:buClr>
              <a:buSzPts val="1600"/>
              <a:buAutoNum type="arabicPeriod"/>
            </a:pPr>
            <a:r>
              <a:rPr lang="en-GB" b="1">
                <a:solidFill>
                  <a:srgbClr val="595959"/>
                </a:solidFill>
              </a:rPr>
              <a:t>Cleaning Text &amp; Speech: </a:t>
            </a:r>
            <a:r>
              <a:rPr lang="en-GB">
                <a:solidFill>
                  <a:srgbClr val="595959"/>
                </a:solidFill>
              </a:rPr>
              <a:t>We might need to clean URLS, Stopwords (a, an, and, or, the,...), HTML tags, Emoji, “umm”, “err”, etc</a:t>
            </a:r>
            <a:endParaRPr>
              <a:solidFill>
                <a:srgbClr val="595959"/>
              </a:solidFill>
            </a:endParaRPr>
          </a:p>
        </p:txBody>
      </p:sp>
    </p:spTree>
  </p:cSld>
  <p:clrMapOvr>
    <a:masterClrMapping/>
  </p:clrMapOvr>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4773</Words>
  <Application>WPS 演示</Application>
  <PresentationFormat/>
  <Paragraphs>182</Paragraphs>
  <Slides>29</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29</vt:i4>
      </vt:variant>
    </vt:vector>
  </HeadingPairs>
  <TitlesOfParts>
    <vt:vector size="42" baseType="lpstr">
      <vt:lpstr>Arial</vt:lpstr>
      <vt:lpstr>宋体</vt:lpstr>
      <vt:lpstr>Wingdings</vt:lpstr>
      <vt:lpstr>Arial</vt:lpstr>
      <vt:lpstr>Alfa Slab One</vt:lpstr>
      <vt:lpstr>Proxima Nova</vt:lpstr>
      <vt:lpstr>Proxima Nova Extrabold</vt:lpstr>
      <vt:lpstr>微软雅黑</vt:lpstr>
      <vt:lpstr>汉仪旗黑</vt:lpstr>
      <vt:lpstr>宋体</vt:lpstr>
      <vt:lpstr>Arial Unicode MS</vt:lpstr>
      <vt:lpstr>汉仪书宋二KW</vt:lpstr>
      <vt:lpstr>Gameday</vt:lpstr>
      <vt:lpstr>Data Preprocessing</vt:lpstr>
      <vt:lpstr>Topics</vt:lpstr>
      <vt:lpstr>Introduction</vt:lpstr>
      <vt:lpstr>Data Preprocessing</vt:lpstr>
      <vt:lpstr>PowerPoint 演示文稿</vt:lpstr>
      <vt:lpstr>PowerPoint 演示文稿</vt:lpstr>
      <vt:lpstr>Importance of Preprocessing</vt:lpstr>
      <vt:lpstr>Importance of Preprocessing</vt:lpstr>
      <vt:lpstr>Data Cleaning</vt:lpstr>
      <vt:lpstr>High Dimensional Data</vt:lpstr>
      <vt:lpstr>Dimensionality Reduction</vt:lpstr>
      <vt:lpstr>Data Leakage</vt:lpstr>
      <vt:lpstr>Categorical Data</vt:lpstr>
      <vt:lpstr>Class Imbalance</vt:lpstr>
      <vt:lpstr>Tools for Preprocessing</vt:lpstr>
      <vt:lpstr>Tools for Preprocessing</vt:lpstr>
      <vt:lpstr>Preprocessing Speech Data</vt:lpstr>
      <vt:lpstr>Signal Processing</vt:lpstr>
      <vt:lpstr>Mel-Frequency Cepstral Coefficients (MFCCs)</vt:lpstr>
      <vt:lpstr>PowerPoint 演示文稿</vt:lpstr>
      <vt:lpstr>PowerPoint 演示文稿</vt:lpstr>
      <vt:lpstr>PowerPoint 演示文稿</vt:lpstr>
      <vt:lpstr>Generating MFCCs</vt:lpstr>
      <vt:lpstr>Generating MFCCs</vt:lpstr>
      <vt:lpstr>Stage 1</vt:lpstr>
      <vt:lpstr>Stage 2</vt:lpstr>
      <vt:lpstr>Stage 3 and Energy</vt:lpstr>
      <vt:lpstr>Code Example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Preprocessing</dc:title>
  <dc:creator/>
  <cp:lastModifiedBy>yinming</cp:lastModifiedBy>
  <cp:revision>1</cp:revision>
  <dcterms:created xsi:type="dcterms:W3CDTF">2024-01-24T06:50:41Z</dcterms:created>
  <dcterms:modified xsi:type="dcterms:W3CDTF">2024-01-24T06:50:41Z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8C9C235F5C7C0E6E41B3B065C434CD84_42</vt:lpwstr>
  </property>
  <property fmtid="{D5CDD505-2E9C-101B-9397-08002B2CF9AE}" pid="3" name="KSOProductBuildVer">
    <vt:lpwstr>2052-6.5.0.8619</vt:lpwstr>
  </property>
</Properties>
</file>